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65" r:id="rId2"/>
    <p:sldId id="2354" r:id="rId3"/>
    <p:sldId id="2475" r:id="rId4"/>
    <p:sldId id="278" r:id="rId5"/>
    <p:sldId id="1836" r:id="rId6"/>
    <p:sldId id="257" r:id="rId7"/>
    <p:sldId id="2346" r:id="rId8"/>
    <p:sldId id="1480" r:id="rId9"/>
    <p:sldId id="309" r:id="rId10"/>
    <p:sldId id="308" r:id="rId11"/>
    <p:sldId id="1827" r:id="rId12"/>
    <p:sldId id="1481" r:id="rId13"/>
    <p:sldId id="1509" r:id="rId14"/>
    <p:sldId id="2477" r:id="rId15"/>
    <p:sldId id="1510" r:id="rId16"/>
    <p:sldId id="756" r:id="rId17"/>
    <p:sldId id="1511" r:id="rId18"/>
    <p:sldId id="1486" r:id="rId19"/>
    <p:sldId id="1482" r:id="rId20"/>
    <p:sldId id="1484" r:id="rId21"/>
    <p:sldId id="754" r:id="rId22"/>
    <p:sldId id="1483" r:id="rId23"/>
    <p:sldId id="1487" r:id="rId24"/>
    <p:sldId id="758" r:id="rId25"/>
    <p:sldId id="781" r:id="rId26"/>
    <p:sldId id="782" r:id="rId27"/>
    <p:sldId id="757" r:id="rId28"/>
    <p:sldId id="763" r:id="rId29"/>
    <p:sldId id="1505" r:id="rId30"/>
    <p:sldId id="1500" r:id="rId31"/>
    <p:sldId id="1502" r:id="rId32"/>
    <p:sldId id="1501" r:id="rId33"/>
    <p:sldId id="1507" r:id="rId34"/>
    <p:sldId id="2476" r:id="rId35"/>
    <p:sldId id="762" r:id="rId36"/>
    <p:sldId id="765" r:id="rId37"/>
    <p:sldId id="777" r:id="rId38"/>
    <p:sldId id="766" r:id="rId39"/>
    <p:sldId id="783" r:id="rId40"/>
    <p:sldId id="786" r:id="rId41"/>
    <p:sldId id="787" r:id="rId42"/>
    <p:sldId id="1488" r:id="rId43"/>
    <p:sldId id="1489" r:id="rId44"/>
    <p:sldId id="1496" r:id="rId45"/>
    <p:sldId id="1490" r:id="rId46"/>
    <p:sldId id="1491" r:id="rId47"/>
    <p:sldId id="1492" r:id="rId48"/>
    <p:sldId id="1497" r:id="rId49"/>
    <p:sldId id="1494" r:id="rId50"/>
    <p:sldId id="1495" r:id="rId51"/>
    <p:sldId id="1503" r:id="rId52"/>
    <p:sldId id="1498" r:id="rId53"/>
    <p:sldId id="1504" r:id="rId54"/>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0" userDrawn="1">
          <p15:clr>
            <a:srgbClr val="A4A3A4"/>
          </p15:clr>
        </p15:guide>
        <p15:guide id="2" pos="312" userDrawn="1">
          <p15:clr>
            <a:srgbClr val="A4A3A4"/>
          </p15:clr>
        </p15:guide>
        <p15:guide id="3" pos="19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Luethke, Karen" initials="LK" lastIdx="47" clrIdx="1">
    <p:extLst>
      <p:ext uri="{19B8F6BF-5375-455C-9EA6-DF929625EA0E}">
        <p15:presenceInfo xmlns:p15="http://schemas.microsoft.com/office/powerpoint/2012/main" userId="S-1-5-21-2090949127-153249958-1489575960-98357" providerId="AD"/>
      </p:ext>
    </p:extLst>
  </p:cmAuthor>
  <p:cmAuthor id="2" name="Laser, Julia" initials="LJ" lastIdx="30" clrIdx="2">
    <p:extLst>
      <p:ext uri="{19B8F6BF-5375-455C-9EA6-DF929625EA0E}">
        <p15:presenceInfo xmlns:p15="http://schemas.microsoft.com/office/powerpoint/2012/main" userId="S::jlaser@nrel.gov::f8049a95-b652-4062-aa56-d6b14a0230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583"/>
    <a:srgbClr val="BA776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53" autoAdjust="0"/>
    <p:restoredTop sz="95067" autoAdjust="0"/>
  </p:normalViewPr>
  <p:slideViewPr>
    <p:cSldViewPr snapToGrid="0" snapToObjects="1">
      <p:cViewPr varScale="1">
        <p:scale>
          <a:sx n="199" d="100"/>
          <a:sy n="199" d="100"/>
        </p:scale>
        <p:origin x="192" y="176"/>
      </p:cViewPr>
      <p:guideLst>
        <p:guide orient="horz" pos="1980"/>
        <p:guide pos="312"/>
        <p:guide pos="1920"/>
      </p:guideLst>
    </p:cSldViewPr>
  </p:slideViewPr>
  <p:outlineViewPr>
    <p:cViewPr>
      <p:scale>
        <a:sx n="33" d="100"/>
        <a:sy n="33" d="100"/>
      </p:scale>
      <p:origin x="0" y="0"/>
    </p:cViewPr>
  </p:outlineViewPr>
  <p:notesTextViewPr>
    <p:cViewPr>
      <p:scale>
        <a:sx n="155" d="100"/>
        <a:sy n="155" d="100"/>
      </p:scale>
      <p:origin x="0" y="0"/>
    </p:cViewPr>
  </p:notesTextViewPr>
  <p:notesViewPr>
    <p:cSldViewPr snapToGrid="0" snapToObjects="1">
      <p:cViewPr varScale="1">
        <p:scale>
          <a:sx n="85" d="100"/>
          <a:sy n="85" d="100"/>
        </p:scale>
        <p:origin x="384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134842711830828E-2"/>
          <c:y val="4.1817599310295217E-2"/>
          <c:w val="0.67975499389572913"/>
          <c:h val="0.82149686391041254"/>
        </c:manualLayout>
      </c:layout>
      <c:lineChart>
        <c:grouping val="standard"/>
        <c:varyColors val="0"/>
        <c:ser>
          <c:idx val="0"/>
          <c:order val="0"/>
          <c:tx>
            <c:strRef>
              <c:f>Sheet1!$B$1</c:f>
              <c:strCache>
                <c:ptCount val="1"/>
                <c:pt idx="0">
                  <c:v>Nuclear</c:v>
                </c:pt>
              </c:strCache>
            </c:strRef>
          </c:tx>
          <c:spPr>
            <a:ln w="22225" cap="rnd">
              <a:solidFill>
                <a:srgbClr val="CF372F"/>
              </a:solidFill>
              <a:round/>
            </a:ln>
            <a:effectLst/>
          </c:spPr>
          <c:marker>
            <c:symbol val="none"/>
          </c:marker>
          <c:dLbls>
            <c:dLbl>
              <c:idx val="0"/>
              <c:layout>
                <c:manualLayout>
                  <c:x val="-4.2289193838037233E-2"/>
                  <c:y val="-1.50996265548274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67C-A341-BF53-B563CDE6BB42}"/>
                </c:ext>
              </c:extLst>
            </c:dLbl>
            <c:dLbl>
              <c:idx val="10"/>
              <c:layout>
                <c:manualLayout>
                  <c:x val="7.7092521709739735E-3"/>
                  <c:y val="-6.1801265446323887E-17"/>
                </c:manualLayout>
              </c:layout>
              <c:tx>
                <c:rich>
                  <a:bodyPr/>
                  <a:lstStyle/>
                  <a:p>
                    <a:fld id="{90CDACF3-09B9-C740-BD74-AF6D7C10020C}" type="VALUE">
                      <a:rPr lang="en-US" smtClean="0"/>
                      <a:pPr/>
                      <a:t>[VALUE]</a:t>
                    </a:fld>
                    <a:r>
                      <a:rPr lang="en-US" b="0" dirty="0"/>
                      <a:t>Nuclear</a:t>
                    </a:r>
                    <a:r>
                      <a:rPr lang="en-US" b="0" baseline="0" dirty="0"/>
                      <a:t> 26%</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F372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"$"#,##0_);[Red]\("$"#,##0\)</c:formatCode>
                <c:ptCount val="11"/>
                <c:pt idx="0">
                  <c:v>123</c:v>
                </c:pt>
                <c:pt idx="1">
                  <c:v>96</c:v>
                </c:pt>
                <c:pt idx="2">
                  <c:v>95</c:v>
                </c:pt>
                <c:pt idx="3">
                  <c:v>96</c:v>
                </c:pt>
                <c:pt idx="4">
                  <c:v>105</c:v>
                </c:pt>
                <c:pt idx="5">
                  <c:v>112</c:v>
                </c:pt>
                <c:pt idx="6">
                  <c:v>117</c:v>
                </c:pt>
                <c:pt idx="7">
                  <c:v>117</c:v>
                </c:pt>
                <c:pt idx="8">
                  <c:v>148</c:v>
                </c:pt>
                <c:pt idx="9">
                  <c:v>151</c:v>
                </c:pt>
                <c:pt idx="10">
                  <c:v>155</c:v>
                </c:pt>
              </c:numCache>
            </c:numRef>
          </c:val>
          <c:smooth val="0"/>
          <c:extLst>
            <c:ext xmlns:c16="http://schemas.microsoft.com/office/drawing/2014/chart" uri="{C3380CC4-5D6E-409C-BE32-E72D297353CC}">
              <c16:uniqueId val="{00000000-C67C-A341-BF53-B563CDE6BB42}"/>
            </c:ext>
          </c:extLst>
        </c:ser>
        <c:ser>
          <c:idx val="1"/>
          <c:order val="1"/>
          <c:tx>
            <c:strRef>
              <c:f>Sheet1!$C$1</c:f>
              <c:strCache>
                <c:ptCount val="1"/>
                <c:pt idx="0">
                  <c:v>Coal</c:v>
                </c:pt>
              </c:strCache>
            </c:strRef>
          </c:tx>
          <c:spPr>
            <a:ln w="22225" cap="rnd">
              <a:solidFill>
                <a:srgbClr val="485965"/>
              </a:solidFill>
              <a:round/>
            </a:ln>
            <a:effectLst/>
          </c:spPr>
          <c:marker>
            <c:symbol val="none"/>
          </c:marker>
          <c:dLbls>
            <c:dLbl>
              <c:idx val="0"/>
              <c:layout>
                <c:manualLayout>
                  <c:x val="-4.4170129962208898E-2"/>
                  <c:y val="3.137571904748258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67C-A341-BF53-B563CDE6BB42}"/>
                </c:ext>
              </c:extLst>
            </c:dLbl>
            <c:dLbl>
              <c:idx val="10"/>
              <c:layout>
                <c:manualLayout>
                  <c:x val="6.1674017367791788E-3"/>
                  <c:y val="-3.7081187627889617E-2"/>
                </c:manualLayout>
              </c:layout>
              <c:tx>
                <c:rich>
                  <a:bodyPr/>
                  <a:lstStyle/>
                  <a:p>
                    <a:fld id="{87AE0D27-2DDE-D147-B797-FDB88075E0AA}" type="VALUE">
                      <a:rPr lang="en-US" smtClean="0"/>
                      <a:pPr/>
                      <a:t>[VALUE]</a:t>
                    </a:fld>
                    <a:r>
                      <a:rPr lang="en-US" b="0" dirty="0"/>
                      <a:t>Coal (2%)</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48596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"$"#,##0_);[Red]\("$"#,##0\)</c:formatCode>
                <c:ptCount val="11"/>
                <c:pt idx="0">
                  <c:v>111</c:v>
                </c:pt>
                <c:pt idx="1">
                  <c:v>111</c:v>
                </c:pt>
                <c:pt idx="2">
                  <c:v>111</c:v>
                </c:pt>
                <c:pt idx="3">
                  <c:v>104</c:v>
                </c:pt>
                <c:pt idx="4">
                  <c:v>102</c:v>
                </c:pt>
                <c:pt idx="5">
                  <c:v>105</c:v>
                </c:pt>
                <c:pt idx="6">
                  <c:v>112</c:v>
                </c:pt>
                <c:pt idx="7">
                  <c:v>108</c:v>
                </c:pt>
                <c:pt idx="8">
                  <c:v>102</c:v>
                </c:pt>
                <c:pt idx="9">
                  <c:v>102</c:v>
                </c:pt>
                <c:pt idx="10">
                  <c:v>109</c:v>
                </c:pt>
              </c:numCache>
            </c:numRef>
          </c:val>
          <c:smooth val="0"/>
          <c:extLst>
            <c:ext xmlns:c16="http://schemas.microsoft.com/office/drawing/2014/chart" uri="{C3380CC4-5D6E-409C-BE32-E72D297353CC}">
              <c16:uniqueId val="{00000001-C67C-A341-BF53-B563CDE6BB42}"/>
            </c:ext>
          </c:extLst>
        </c:ser>
        <c:ser>
          <c:idx val="2"/>
          <c:order val="2"/>
          <c:tx>
            <c:strRef>
              <c:f>Sheet1!$D$1</c:f>
              <c:strCache>
                <c:ptCount val="1"/>
                <c:pt idx="0">
                  <c:v>Gas Combined-Cycle</c:v>
                </c:pt>
              </c:strCache>
            </c:strRef>
          </c:tx>
          <c:spPr>
            <a:ln w="15875" cap="rnd">
              <a:solidFill>
                <a:srgbClr val="82C441"/>
              </a:solidFill>
              <a:round/>
            </a:ln>
            <a:effectLst/>
          </c:spPr>
          <c:marker>
            <c:symbol val="none"/>
          </c:marker>
          <c:dLbls>
            <c:dLbl>
              <c:idx val="0"/>
              <c:layout>
                <c:manualLayout>
                  <c:x val="-3.8986234553572398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67C-A341-BF53-B563CDE6BB42}"/>
                </c:ext>
              </c:extLst>
            </c:dLbl>
            <c:dLbl>
              <c:idx val="10"/>
              <c:layout>
                <c:manualLayout>
                  <c:x val="3.0837008683895894E-3"/>
                  <c:y val="-8.9331952012643295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fld id="{DF9EA868-D62C-5F4D-8753-1B54D96BB59B}" type="VALUE">
                      <a:rPr lang="en-US" smtClean="0"/>
                      <a:pPr>
                        <a:defRPr sz="1000" b="1">
                          <a:solidFill>
                            <a:srgbClr val="82C441"/>
                          </a:solidFill>
                        </a:defRPr>
                      </a:pPr>
                      <a:t>[VALUE]</a:t>
                    </a:fld>
                    <a:r>
                      <a:rPr lang="en-US" dirty="0"/>
                      <a:t> </a:t>
                    </a:r>
                    <a:r>
                      <a:rPr lang="en-US" b="0" dirty="0"/>
                      <a:t>Gas Combined-Cycle (32%)</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2209578509081623"/>
                      <c:h val="4.85763557925354E-2"/>
                    </c:manualLayout>
                  </c15:layout>
                  <c15:dlblFieldTable/>
                  <c15:showDataLabelsRange val="0"/>
                </c:ext>
                <c:ext xmlns:c16="http://schemas.microsoft.com/office/drawing/2014/chart" uri="{C3380CC4-5D6E-409C-BE32-E72D297353CC}">
                  <c16:uniqueId val="{0000000C-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82C44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Sheet1!$D$2:$D$12</c:f>
              <c:numCache>
                <c:formatCode>"$"#,##0_);[Red]\("$"#,##0\)</c:formatCode>
                <c:ptCount val="11"/>
                <c:pt idx="0">
                  <c:v>83</c:v>
                </c:pt>
                <c:pt idx="1">
                  <c:v>82</c:v>
                </c:pt>
                <c:pt idx="2">
                  <c:v>83</c:v>
                </c:pt>
                <c:pt idx="3">
                  <c:v>75</c:v>
                </c:pt>
                <c:pt idx="4">
                  <c:v>74</c:v>
                </c:pt>
                <c:pt idx="5">
                  <c:v>74</c:v>
                </c:pt>
                <c:pt idx="6">
                  <c:v>64</c:v>
                </c:pt>
                <c:pt idx="7">
                  <c:v>63</c:v>
                </c:pt>
                <c:pt idx="8">
                  <c:v>60</c:v>
                </c:pt>
                <c:pt idx="9">
                  <c:v>58</c:v>
                </c:pt>
                <c:pt idx="10">
                  <c:v>56</c:v>
                </c:pt>
              </c:numCache>
            </c:numRef>
          </c:val>
          <c:smooth val="0"/>
          <c:extLst>
            <c:ext xmlns:c16="http://schemas.microsoft.com/office/drawing/2014/chart" uri="{C3380CC4-5D6E-409C-BE32-E72D297353CC}">
              <c16:uniqueId val="{00000002-C67C-A341-BF53-B563CDE6BB42}"/>
            </c:ext>
          </c:extLst>
        </c:ser>
        <c:ser>
          <c:idx val="3"/>
          <c:order val="3"/>
          <c:tx>
            <c:strRef>
              <c:f>Sheet1!$E$1</c:f>
              <c:strCache>
                <c:ptCount val="1"/>
                <c:pt idx="0">
                  <c:v>Utility Scale Solar</c:v>
                </c:pt>
              </c:strCache>
            </c:strRef>
          </c:tx>
          <c:spPr>
            <a:ln w="22225" cap="rnd">
              <a:solidFill>
                <a:srgbClr val="F7901E"/>
              </a:solidFill>
              <a:round/>
            </a:ln>
            <a:effectLst/>
          </c:spPr>
          <c:marker>
            <c:symbol val="none"/>
          </c:marker>
          <c:dLbls>
            <c:dLbl>
              <c:idx val="0"/>
              <c:layout>
                <c:manualLayout>
                  <c:x val="-3.8803097837935188E-2"/>
                  <c:y val="-3.03391535137278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67C-A341-BF53-B563CDE6BB42}"/>
                </c:ext>
              </c:extLst>
            </c:dLbl>
            <c:dLbl>
              <c:idx val="10"/>
              <c:layout>
                <c:manualLayout>
                  <c:x val="1.0792953039363564E-2"/>
                  <c:y val="-3.3710170570808743E-3"/>
                </c:manualLayout>
              </c:layout>
              <c:tx>
                <c:rich>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fld id="{E7309150-32E7-3641-94DE-2DF01E27B0A8}" type="VALUE">
                      <a:rPr lang="en-US" sz="1000" smtClean="0"/>
                      <a:pPr>
                        <a:defRPr sz="1000" b="1">
                          <a:solidFill>
                            <a:srgbClr val="F7901E"/>
                          </a:solidFill>
                        </a:defRPr>
                      </a:pPr>
                      <a:t>[VALUE]</a:t>
                    </a:fld>
                    <a:r>
                      <a:rPr lang="en-US" sz="1000" dirty="0"/>
                      <a:t> </a:t>
                    </a:r>
                    <a:r>
                      <a:rPr lang="en-US" sz="1000" b="0" dirty="0"/>
                      <a:t>Utility Scale Solar (89%)</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C67C-A341-BF53-B563CDE6BB4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Sheet1!$E$2:$E$12</c:f>
              <c:numCache>
                <c:formatCode>"$"#,##0_);[Red]\("$"#,##0\)</c:formatCode>
                <c:ptCount val="11"/>
                <c:pt idx="0">
                  <c:v>359</c:v>
                </c:pt>
                <c:pt idx="1">
                  <c:v>248</c:v>
                </c:pt>
                <c:pt idx="2">
                  <c:v>159</c:v>
                </c:pt>
                <c:pt idx="3">
                  <c:v>125</c:v>
                </c:pt>
                <c:pt idx="4">
                  <c:v>104</c:v>
                </c:pt>
                <c:pt idx="5">
                  <c:v>79</c:v>
                </c:pt>
                <c:pt idx="6">
                  <c:v>65</c:v>
                </c:pt>
                <c:pt idx="7">
                  <c:v>55</c:v>
                </c:pt>
                <c:pt idx="8">
                  <c:v>50</c:v>
                </c:pt>
                <c:pt idx="9">
                  <c:v>43</c:v>
                </c:pt>
                <c:pt idx="10">
                  <c:v>40</c:v>
                </c:pt>
              </c:numCache>
            </c:numRef>
          </c:val>
          <c:smooth val="0"/>
          <c:extLst>
            <c:ext xmlns:c16="http://schemas.microsoft.com/office/drawing/2014/chart" uri="{C3380CC4-5D6E-409C-BE32-E72D297353CC}">
              <c16:uniqueId val="{00000003-C67C-A341-BF53-B563CDE6BB42}"/>
            </c:ext>
          </c:extLst>
        </c:ser>
        <c:ser>
          <c:idx val="4"/>
          <c:order val="4"/>
          <c:tx>
            <c:strRef>
              <c:f>Sheet1!$F$1</c:f>
              <c:strCache>
                <c:ptCount val="1"/>
                <c:pt idx="0">
                  <c:v>Wind</c:v>
                </c:pt>
              </c:strCache>
            </c:strRef>
          </c:tx>
          <c:spPr>
            <a:ln w="22225" cap="rnd">
              <a:solidFill>
                <a:srgbClr val="00B5EF"/>
              </a:solidFill>
              <a:round/>
            </a:ln>
            <a:effectLst/>
          </c:spPr>
          <c:marker>
            <c:symbol val="none"/>
          </c:marker>
          <c:dLbls>
            <c:dLbl>
              <c:idx val="0"/>
              <c:layout>
                <c:manualLayout>
                  <c:x val="-4.1886855858594592E-2"/>
                  <c:y val="-2.4764336233075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67C-A341-BF53-B563CDE6BB42}"/>
                </c:ext>
              </c:extLst>
            </c:dLbl>
            <c:dLbl>
              <c:idx val="10"/>
              <c:layout>
                <c:manualLayout>
                  <c:x val="1.0792953039363564E-2"/>
                  <c:y val="-5.7307289970374868E-2"/>
                </c:manualLayout>
              </c:layout>
              <c:tx>
                <c:rich>
                  <a:bodyPr/>
                  <a:lstStyle/>
                  <a:p>
                    <a:fld id="{26A52B62-A5A7-844A-AF8A-2D3154DAB40F}" type="VALUE">
                      <a:rPr lang="en-US" smtClean="0"/>
                      <a:pPr/>
                      <a:t>[VALUE]</a:t>
                    </a:fld>
                    <a:r>
                      <a:rPr lang="en-US" dirty="0"/>
                      <a:t> </a:t>
                    </a:r>
                    <a:r>
                      <a:rPr lang="en-US" b="0" dirty="0"/>
                      <a:t>Wind (70%)</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Sheet1!$F$2:$F$12</c:f>
              <c:numCache>
                <c:formatCode>"$"#,##0_);[Red]\("$"#,##0\)</c:formatCode>
                <c:ptCount val="11"/>
                <c:pt idx="0">
                  <c:v>135</c:v>
                </c:pt>
                <c:pt idx="1">
                  <c:v>124</c:v>
                </c:pt>
                <c:pt idx="2">
                  <c:v>71</c:v>
                </c:pt>
                <c:pt idx="3">
                  <c:v>72</c:v>
                </c:pt>
                <c:pt idx="4">
                  <c:v>70</c:v>
                </c:pt>
                <c:pt idx="5">
                  <c:v>59</c:v>
                </c:pt>
                <c:pt idx="6">
                  <c:v>55</c:v>
                </c:pt>
                <c:pt idx="7">
                  <c:v>47</c:v>
                </c:pt>
                <c:pt idx="8">
                  <c:v>45</c:v>
                </c:pt>
                <c:pt idx="9">
                  <c:v>42</c:v>
                </c:pt>
                <c:pt idx="10">
                  <c:v>41</c:v>
                </c:pt>
              </c:numCache>
            </c:numRef>
          </c:val>
          <c:smooth val="0"/>
          <c:extLst>
            <c:ext xmlns:c16="http://schemas.microsoft.com/office/drawing/2014/chart" uri="{C3380CC4-5D6E-409C-BE32-E72D297353CC}">
              <c16:uniqueId val="{00000004-C67C-A341-BF53-B563CDE6BB42}"/>
            </c:ext>
          </c:extLst>
        </c:ser>
        <c:dLbls>
          <c:showLegendKey val="0"/>
          <c:showVal val="0"/>
          <c:showCatName val="0"/>
          <c:showSerName val="0"/>
          <c:showPercent val="0"/>
          <c:showBubbleSize val="0"/>
        </c:dLbls>
        <c:smooth val="0"/>
        <c:axId val="1959756255"/>
        <c:axId val="1959731935"/>
      </c:lineChart>
      <c:catAx>
        <c:axId val="1959756255"/>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31935"/>
        <c:crosses val="autoZero"/>
        <c:auto val="1"/>
        <c:lblAlgn val="ctr"/>
        <c:lblOffset val="100"/>
        <c:noMultiLvlLbl val="0"/>
      </c:catAx>
      <c:valAx>
        <c:axId val="1959731935"/>
        <c:scaling>
          <c:orientation val="minMax"/>
          <c:max val="390"/>
          <c:min val="30"/>
        </c:scaling>
        <c:delete val="0"/>
        <c:axPos val="l"/>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r>
                  <a:rPr lang="en-US" sz="1050" dirty="0">
                    <a:solidFill>
                      <a:schemeClr val="tx1"/>
                    </a:solidFill>
                  </a:rPr>
                  <a:t>Mean LCOE ($/MWh) </a:t>
                </a:r>
              </a:p>
            </c:rich>
          </c:tx>
          <c:layout>
            <c:manualLayout>
              <c:xMode val="edge"/>
              <c:yMode val="edge"/>
              <c:x val="9.4045317105998991E-3"/>
              <c:y val="0.30993316626891321"/>
            </c:manualLayout>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endParaRPr lang="en-US"/>
            </a:p>
          </c:txPr>
        </c:title>
        <c:numFmt formatCode="&quot;$&quot;#,##0_);[Red]\(&quot;$&quot;#,##0\)" sourceLinked="1"/>
        <c:majorTickMark val="none"/>
        <c:minorTickMark val="none"/>
        <c:tickLblPos val="nextTo"/>
        <c:spPr>
          <a:noFill/>
          <a:ln w="12700">
            <a:solidFill>
              <a:srgbClr val="C6CDD1"/>
            </a:solid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5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4310049691004"/>
          <c:y val="0.1055106730236673"/>
          <c:w val="0.52738583255702243"/>
          <c:h val="0.53748601118301698"/>
        </c:manualLayout>
      </c:layout>
      <c:lineChart>
        <c:grouping val="standard"/>
        <c:varyColors val="0"/>
        <c:ser>
          <c:idx val="0"/>
          <c:order val="0"/>
          <c:tx>
            <c:strRef>
              <c:f>Sheet1!$B$1</c:f>
              <c:strCache>
                <c:ptCount val="1"/>
                <c:pt idx="0">
                  <c:v>Utility Scale Solar</c:v>
                </c:pt>
              </c:strCache>
            </c:strRef>
          </c:tx>
          <c:spPr>
            <a:ln w="22225" cap="rnd">
              <a:solidFill>
                <a:srgbClr val="F7901E"/>
              </a:solidFill>
              <a:round/>
            </a:ln>
            <a:effectLst/>
          </c:spPr>
          <c:marker>
            <c:symbol val="none"/>
          </c:marker>
          <c:dLbls>
            <c:dLbl>
              <c:idx val="0"/>
              <c:layout>
                <c:manualLayout>
                  <c:x val="-0.10806392729941751"/>
                  <c:y val="-2.55164058434578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56-6640-B418-7E662385B020}"/>
                </c:ext>
              </c:extLst>
            </c:dLbl>
            <c:dLbl>
              <c:idx val="1"/>
              <c:layout>
                <c:manualLayout>
                  <c:x val="-2.8394672533408456E-2"/>
                  <c:y val="-2.1263671536214879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fld id="{FFEAE7A0-A88F-8842-A91B-E3EDAF27831B}" type="VALUE">
                      <a:rPr lang="en-US" smtClean="0"/>
                      <a:pPr>
                        <a:defRPr sz="1000" b="1">
                          <a:solidFill>
                            <a:srgbClr val="F7901E"/>
                          </a:solidFill>
                        </a:defRPr>
                      </a:pPr>
                      <a:t>[VALUE]</a:t>
                    </a:fld>
                    <a:r>
                      <a:rPr lang="en-US" b="0" dirty="0"/>
                      <a:t>Utility Scale Solar</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2120031211781778"/>
                      <c:h val="0.14306198209565371"/>
                    </c:manualLayout>
                  </c15:layout>
                  <c15:dlblFieldTable/>
                  <c15:showDataLabelsRange val="0"/>
                </c:ext>
                <c:ext xmlns:c16="http://schemas.microsoft.com/office/drawing/2014/chart" uri="{C3380CC4-5D6E-409C-BE32-E72D297353CC}">
                  <c16:uniqueId val="{00000005-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Sheet1!$B$2:$B$3</c:f>
              <c:numCache>
                <c:formatCode>"$"#,##0_);[Red]\("$"#,##0\)</c:formatCode>
                <c:ptCount val="2"/>
                <c:pt idx="0">
                  <c:v>50</c:v>
                </c:pt>
                <c:pt idx="1">
                  <c:v>36</c:v>
                </c:pt>
              </c:numCache>
            </c:numRef>
          </c:val>
          <c:smooth val="0"/>
          <c:extLst>
            <c:ext xmlns:c16="http://schemas.microsoft.com/office/drawing/2014/chart" uri="{C3380CC4-5D6E-409C-BE32-E72D297353CC}">
              <c16:uniqueId val="{00000000-C656-6640-B418-7E662385B020}"/>
            </c:ext>
          </c:extLst>
        </c:ser>
        <c:ser>
          <c:idx val="1"/>
          <c:order val="1"/>
          <c:tx>
            <c:strRef>
              <c:f>Sheet1!$C$1</c:f>
              <c:strCache>
                <c:ptCount val="1"/>
                <c:pt idx="0">
                  <c:v>Wind</c:v>
                </c:pt>
              </c:strCache>
            </c:strRef>
          </c:tx>
          <c:spPr>
            <a:ln w="22225" cap="rnd">
              <a:solidFill>
                <a:srgbClr val="00B5EF"/>
              </a:solidFill>
              <a:round/>
            </a:ln>
            <a:effectLst/>
          </c:spPr>
          <c:marker>
            <c:symbol val="none"/>
          </c:marker>
          <c:dLbls>
            <c:dLbl>
              <c:idx val="0"/>
              <c:layout>
                <c:manualLayout>
                  <c:x val="-0.10806392729941751"/>
                  <c:y val="4.2527343072429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56-6640-B418-7E662385B020}"/>
                </c:ext>
              </c:extLst>
            </c:dLbl>
            <c:dLbl>
              <c:idx val="1"/>
              <c:layout>
                <c:manualLayout>
                  <c:x val="-3.0423023128722408E-2"/>
                  <c:y val="1.7010937228971904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fld id="{C01029C6-2FCD-CC49-A0F7-B8444F09C780}" type="VALUE">
                      <a:rPr lang="en-US" smtClean="0"/>
                      <a:pPr>
                        <a:defRPr sz="1000" b="1">
                          <a:solidFill>
                            <a:srgbClr val="00B5EF"/>
                          </a:solidFill>
                        </a:defRPr>
                      </a:pPr>
                      <a:t>[VALUE]</a:t>
                    </a:fld>
                    <a:r>
                      <a:rPr lang="en-US" dirty="0"/>
                      <a:t> </a:t>
                    </a:r>
                    <a:r>
                      <a:rPr lang="en-US" b="0" dirty="0"/>
                      <a:t>Wind</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61219840242437"/>
                      <c:h val="0.14633692237319987"/>
                    </c:manualLayout>
                  </c15:layout>
                  <c15:dlblFieldTable/>
                  <c15:showDataLabelsRange val="0"/>
                </c:ext>
                <c:ext xmlns:c16="http://schemas.microsoft.com/office/drawing/2014/chart" uri="{C3380CC4-5D6E-409C-BE32-E72D297353CC}">
                  <c16:uniqueId val="{00000006-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Sheet1!$C$2:$C$3</c:f>
              <c:numCache>
                <c:formatCode>"$"#,##0_);[Red]\("$"#,##0\)</c:formatCode>
                <c:ptCount val="2"/>
                <c:pt idx="0">
                  <c:v>45</c:v>
                </c:pt>
                <c:pt idx="1">
                  <c:v>21</c:v>
                </c:pt>
              </c:numCache>
            </c:numRef>
          </c:val>
          <c:smooth val="0"/>
          <c:extLst>
            <c:ext xmlns:c16="http://schemas.microsoft.com/office/drawing/2014/chart" uri="{C3380CC4-5D6E-409C-BE32-E72D297353CC}">
              <c16:uniqueId val="{00000001-C656-6640-B418-7E662385B020}"/>
            </c:ext>
          </c:extLst>
        </c:ser>
        <c:dLbls>
          <c:showLegendKey val="0"/>
          <c:showVal val="0"/>
          <c:showCatName val="0"/>
          <c:showSerName val="0"/>
          <c:showPercent val="0"/>
          <c:showBubbleSize val="0"/>
        </c:dLbls>
        <c:smooth val="0"/>
        <c:axId val="1332526639"/>
        <c:axId val="1332528271"/>
      </c:lineChart>
      <c:catAx>
        <c:axId val="1332526639"/>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332528271"/>
        <c:crosses val="autoZero"/>
        <c:auto val="1"/>
        <c:lblAlgn val="ctr"/>
        <c:lblOffset val="100"/>
        <c:noMultiLvlLbl val="0"/>
      </c:catAx>
      <c:valAx>
        <c:axId val="1332528271"/>
        <c:scaling>
          <c:orientation val="minMax"/>
        </c:scaling>
        <c:delete val="0"/>
        <c:axPos val="l"/>
        <c:numFmt formatCode="&quot;$&quot;#,##0_);[Red]\(&quot;$&quot;#,##0\)" sourceLinked="1"/>
        <c:majorTickMark val="none"/>
        <c:minorTickMark val="none"/>
        <c:tickLblPos val="nextTo"/>
        <c:spPr>
          <a:noFill/>
          <a:ln w="12700">
            <a:solidFill>
              <a:srgbClr val="C6CDD1"/>
            </a:solid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332526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28B808-DEC6-7041-B10F-121C09B9FEB5}" type="doc">
      <dgm:prSet loTypeId="urn:microsoft.com/office/officeart/2005/8/layout/venn1" loCatId="" qsTypeId="urn:microsoft.com/office/officeart/2005/8/quickstyle/simple2" qsCatId="simple" csTypeId="urn:microsoft.com/office/officeart/2005/8/colors/accent2_3" csCatId="accent2" phldr="1"/>
      <dgm:spPr/>
    </dgm:pt>
    <dgm:pt modelId="{7DEC3DF2-3DFF-7C41-B005-C88B19B42307}">
      <dgm:prSet phldrT="[Text]"/>
      <dgm:spPr>
        <a:solidFill>
          <a:schemeClr val="accent2">
            <a:shade val="80000"/>
            <a:hueOff val="0"/>
            <a:satOff val="0"/>
            <a:lumOff val="0"/>
            <a:alpha val="65000"/>
          </a:schemeClr>
        </a:solidFill>
      </dgm:spPr>
      <dgm:t>
        <a:bodyPr/>
        <a:lstStyle/>
        <a:p>
          <a:r>
            <a:rPr lang="en-US" dirty="0"/>
            <a:t>Academic Institutions</a:t>
          </a:r>
        </a:p>
      </dgm:t>
    </dgm:pt>
    <dgm:pt modelId="{DCCE86E5-F396-984D-AE69-AB2B0E399EF6}" type="parTrans" cxnId="{52D2CF98-7CF4-1D4F-9747-40F8228408BA}">
      <dgm:prSet/>
      <dgm:spPr/>
      <dgm:t>
        <a:bodyPr/>
        <a:lstStyle/>
        <a:p>
          <a:endParaRPr lang="en-US"/>
        </a:p>
      </dgm:t>
    </dgm:pt>
    <dgm:pt modelId="{666C6A41-8AC3-D645-9B36-68C9ADB9F2A0}" type="sibTrans" cxnId="{52D2CF98-7CF4-1D4F-9747-40F8228408BA}">
      <dgm:prSet/>
      <dgm:spPr/>
      <dgm:t>
        <a:bodyPr/>
        <a:lstStyle/>
        <a:p>
          <a:endParaRPr lang="en-US"/>
        </a:p>
      </dgm:t>
    </dgm:pt>
    <dgm:pt modelId="{DFB6D6C8-C282-1D47-BDCE-28C8A31F7947}">
      <dgm:prSet phldrT="[Text]"/>
      <dgm:spPr>
        <a:solidFill>
          <a:schemeClr val="accent6">
            <a:lumMod val="60000"/>
            <a:lumOff val="40000"/>
            <a:alpha val="65000"/>
          </a:schemeClr>
        </a:solidFill>
      </dgm:spPr>
      <dgm:t>
        <a:bodyPr/>
        <a:lstStyle/>
        <a:p>
          <a:r>
            <a:rPr lang="en-US" dirty="0"/>
            <a:t>Industry</a:t>
          </a:r>
        </a:p>
      </dgm:t>
    </dgm:pt>
    <dgm:pt modelId="{770C7AC9-240E-564C-95C5-245276477736}" type="parTrans" cxnId="{B7064D8C-7446-504C-95E4-A6BF35BFD294}">
      <dgm:prSet/>
      <dgm:spPr/>
      <dgm:t>
        <a:bodyPr/>
        <a:lstStyle/>
        <a:p>
          <a:endParaRPr lang="en-US"/>
        </a:p>
      </dgm:t>
    </dgm:pt>
    <dgm:pt modelId="{B8A96C17-89D0-6242-9200-4991BE02FF1E}" type="sibTrans" cxnId="{B7064D8C-7446-504C-95E4-A6BF35BFD294}">
      <dgm:prSet/>
      <dgm:spPr/>
      <dgm:t>
        <a:bodyPr/>
        <a:lstStyle/>
        <a:p>
          <a:endParaRPr lang="en-US"/>
        </a:p>
      </dgm:t>
    </dgm:pt>
    <dgm:pt modelId="{AE0E1450-303F-634D-BD08-D7C8420498AF}">
      <dgm:prSet phldrT="[Text]"/>
      <dgm:spPr>
        <a:solidFill>
          <a:schemeClr val="accent4">
            <a:alpha val="52000"/>
          </a:schemeClr>
        </a:solidFill>
      </dgm:spPr>
      <dgm:t>
        <a:bodyPr/>
        <a:lstStyle/>
        <a:p>
          <a:r>
            <a:rPr lang="en-US" dirty="0"/>
            <a:t>Government</a:t>
          </a:r>
        </a:p>
        <a:p>
          <a:r>
            <a:rPr lang="en-US" dirty="0"/>
            <a:t>Agency</a:t>
          </a:r>
        </a:p>
      </dgm:t>
    </dgm:pt>
    <dgm:pt modelId="{2F1FF82F-B0F0-2A4E-B51B-15BA0E1F7AFF}" type="parTrans" cxnId="{01F10FAF-7EE3-154D-A511-33DF9D436BDC}">
      <dgm:prSet/>
      <dgm:spPr/>
      <dgm:t>
        <a:bodyPr/>
        <a:lstStyle/>
        <a:p>
          <a:endParaRPr lang="en-US"/>
        </a:p>
      </dgm:t>
    </dgm:pt>
    <dgm:pt modelId="{2B421DB7-7C80-5147-AF54-05945A5C61D5}" type="sibTrans" cxnId="{01F10FAF-7EE3-154D-A511-33DF9D436BDC}">
      <dgm:prSet/>
      <dgm:spPr/>
      <dgm:t>
        <a:bodyPr/>
        <a:lstStyle/>
        <a:p>
          <a:endParaRPr lang="en-US"/>
        </a:p>
      </dgm:t>
    </dgm:pt>
    <dgm:pt modelId="{E3380B37-F818-E646-ADC9-6F03EF410F9B}">
      <dgm:prSet/>
      <dgm:spPr>
        <a:solidFill>
          <a:schemeClr val="accent2">
            <a:shade val="80000"/>
            <a:hueOff val="0"/>
            <a:satOff val="0"/>
            <a:lumOff val="0"/>
            <a:alpha val="65000"/>
          </a:schemeClr>
        </a:solidFill>
      </dgm:spPr>
      <dgm:t>
        <a:bodyPr/>
        <a:lstStyle/>
        <a:p>
          <a:r>
            <a:rPr lang="en-US" dirty="0"/>
            <a:t>Fundamental Science and Engineering</a:t>
          </a:r>
        </a:p>
      </dgm:t>
    </dgm:pt>
    <dgm:pt modelId="{BBEB36B5-187A-764F-9068-2318B2C7551E}" type="parTrans" cxnId="{628E7624-2419-D34B-AAA0-5BA7E9F22E4E}">
      <dgm:prSet/>
      <dgm:spPr/>
      <dgm:t>
        <a:bodyPr/>
        <a:lstStyle/>
        <a:p>
          <a:endParaRPr lang="en-US"/>
        </a:p>
      </dgm:t>
    </dgm:pt>
    <dgm:pt modelId="{DEF914BA-FC56-7D4C-BE8A-A701A6B3DA06}" type="sibTrans" cxnId="{628E7624-2419-D34B-AAA0-5BA7E9F22E4E}">
      <dgm:prSet/>
      <dgm:spPr/>
      <dgm:t>
        <a:bodyPr/>
        <a:lstStyle/>
        <a:p>
          <a:endParaRPr lang="en-US"/>
        </a:p>
      </dgm:t>
    </dgm:pt>
    <dgm:pt modelId="{96E23E6E-D36B-7442-83CD-9CA4EDE93A3C}">
      <dgm:prSet/>
      <dgm:spPr>
        <a:solidFill>
          <a:schemeClr val="accent6">
            <a:lumMod val="60000"/>
            <a:lumOff val="40000"/>
            <a:alpha val="65000"/>
          </a:schemeClr>
        </a:solidFill>
      </dgm:spPr>
      <dgm:t>
        <a:bodyPr/>
        <a:lstStyle/>
        <a:p>
          <a:r>
            <a:rPr lang="en-US" dirty="0"/>
            <a:t>Technology to market</a:t>
          </a:r>
        </a:p>
      </dgm:t>
    </dgm:pt>
    <dgm:pt modelId="{588C2D83-8647-9142-AFD5-C819864B812D}" type="parTrans" cxnId="{1BEBE751-6478-DF44-B0FA-977D7D56D6AD}">
      <dgm:prSet/>
      <dgm:spPr/>
      <dgm:t>
        <a:bodyPr/>
        <a:lstStyle/>
        <a:p>
          <a:endParaRPr lang="en-US"/>
        </a:p>
      </dgm:t>
    </dgm:pt>
    <dgm:pt modelId="{DDC79425-A7A2-A04B-B917-A60583C90159}" type="sibTrans" cxnId="{1BEBE751-6478-DF44-B0FA-977D7D56D6AD}">
      <dgm:prSet/>
      <dgm:spPr/>
      <dgm:t>
        <a:bodyPr/>
        <a:lstStyle/>
        <a:p>
          <a:endParaRPr lang="en-US"/>
        </a:p>
      </dgm:t>
    </dgm:pt>
    <dgm:pt modelId="{214C11B2-6548-5147-921D-68AA8EC2FBC3}">
      <dgm:prSet/>
      <dgm:spPr>
        <a:solidFill>
          <a:schemeClr val="accent4">
            <a:alpha val="52000"/>
          </a:schemeClr>
        </a:solidFill>
      </dgm:spPr>
      <dgm:t>
        <a:bodyPr/>
        <a:lstStyle/>
        <a:p>
          <a:r>
            <a:rPr lang="en-US" dirty="0"/>
            <a:t>Policy and regulation</a:t>
          </a:r>
        </a:p>
      </dgm:t>
    </dgm:pt>
    <dgm:pt modelId="{4C99E089-3464-814F-B396-463464DF8BD6}" type="parTrans" cxnId="{2DB2F07D-D64C-024E-8573-456CFCFB1DF2}">
      <dgm:prSet/>
      <dgm:spPr/>
      <dgm:t>
        <a:bodyPr/>
        <a:lstStyle/>
        <a:p>
          <a:endParaRPr lang="en-US"/>
        </a:p>
      </dgm:t>
    </dgm:pt>
    <dgm:pt modelId="{C88E0725-9A1F-244D-8952-DD22C984C12B}" type="sibTrans" cxnId="{2DB2F07D-D64C-024E-8573-456CFCFB1DF2}">
      <dgm:prSet/>
      <dgm:spPr/>
      <dgm:t>
        <a:bodyPr/>
        <a:lstStyle/>
        <a:p>
          <a:endParaRPr lang="en-US"/>
        </a:p>
      </dgm:t>
    </dgm:pt>
    <dgm:pt modelId="{CD4379EF-7301-0941-88E2-4C9584E7EDB8}" type="pres">
      <dgm:prSet presAssocID="{0928B808-DEC6-7041-B10F-121C09B9FEB5}" presName="compositeShape" presStyleCnt="0">
        <dgm:presLayoutVars>
          <dgm:chMax val="7"/>
          <dgm:dir/>
          <dgm:resizeHandles val="exact"/>
        </dgm:presLayoutVars>
      </dgm:prSet>
      <dgm:spPr/>
    </dgm:pt>
    <dgm:pt modelId="{F8C6286C-7EB2-3F4F-BA50-AC2703299C8B}" type="pres">
      <dgm:prSet presAssocID="{7DEC3DF2-3DFF-7C41-B005-C88B19B42307}" presName="circ1" presStyleLbl="vennNode1" presStyleIdx="0" presStyleCnt="3"/>
      <dgm:spPr/>
    </dgm:pt>
    <dgm:pt modelId="{83369914-3AC0-2844-85D8-F9DB65A08D47}" type="pres">
      <dgm:prSet presAssocID="{7DEC3DF2-3DFF-7C41-B005-C88B19B42307}" presName="circ1Tx" presStyleLbl="revTx" presStyleIdx="0" presStyleCnt="0">
        <dgm:presLayoutVars>
          <dgm:chMax val="0"/>
          <dgm:chPref val="0"/>
          <dgm:bulletEnabled val="1"/>
        </dgm:presLayoutVars>
      </dgm:prSet>
      <dgm:spPr/>
    </dgm:pt>
    <dgm:pt modelId="{BFE6C9F1-8994-3041-AB52-2BDE75FB9384}" type="pres">
      <dgm:prSet presAssocID="{DFB6D6C8-C282-1D47-BDCE-28C8A31F7947}" presName="circ2" presStyleLbl="vennNode1" presStyleIdx="1" presStyleCnt="3"/>
      <dgm:spPr/>
    </dgm:pt>
    <dgm:pt modelId="{760DEE0F-827E-0646-9BC5-56C36142B586}" type="pres">
      <dgm:prSet presAssocID="{DFB6D6C8-C282-1D47-BDCE-28C8A31F7947}" presName="circ2Tx" presStyleLbl="revTx" presStyleIdx="0" presStyleCnt="0">
        <dgm:presLayoutVars>
          <dgm:chMax val="0"/>
          <dgm:chPref val="0"/>
          <dgm:bulletEnabled val="1"/>
        </dgm:presLayoutVars>
      </dgm:prSet>
      <dgm:spPr/>
    </dgm:pt>
    <dgm:pt modelId="{C093EDFD-C5AD-304E-BB1D-A1A15E2AE43A}" type="pres">
      <dgm:prSet presAssocID="{AE0E1450-303F-634D-BD08-D7C8420498AF}" presName="circ3" presStyleLbl="vennNode1" presStyleIdx="2" presStyleCnt="3"/>
      <dgm:spPr/>
    </dgm:pt>
    <dgm:pt modelId="{83688C46-EC73-8440-AF13-1C078B2E22F9}" type="pres">
      <dgm:prSet presAssocID="{AE0E1450-303F-634D-BD08-D7C8420498AF}" presName="circ3Tx" presStyleLbl="revTx" presStyleIdx="0" presStyleCnt="0">
        <dgm:presLayoutVars>
          <dgm:chMax val="0"/>
          <dgm:chPref val="0"/>
          <dgm:bulletEnabled val="1"/>
        </dgm:presLayoutVars>
      </dgm:prSet>
      <dgm:spPr/>
    </dgm:pt>
  </dgm:ptLst>
  <dgm:cxnLst>
    <dgm:cxn modelId="{DCA37506-BED5-3F40-BBFE-BBD4B814FDA7}" type="presOf" srcId="{7DEC3DF2-3DFF-7C41-B005-C88B19B42307}" destId="{83369914-3AC0-2844-85D8-F9DB65A08D47}" srcOrd="1" destOrd="0" presId="urn:microsoft.com/office/officeart/2005/8/layout/venn1"/>
    <dgm:cxn modelId="{8DA5B70F-05FA-A547-BAF6-8F377DBAF049}" type="presOf" srcId="{DFB6D6C8-C282-1D47-BDCE-28C8A31F7947}" destId="{760DEE0F-827E-0646-9BC5-56C36142B586}" srcOrd="1" destOrd="0" presId="urn:microsoft.com/office/officeart/2005/8/layout/venn1"/>
    <dgm:cxn modelId="{A8F5721C-508C-304F-BFE0-FECD112F7721}" type="presOf" srcId="{214C11B2-6548-5147-921D-68AA8EC2FBC3}" destId="{83688C46-EC73-8440-AF13-1C078B2E22F9}" srcOrd="1" destOrd="1" presId="urn:microsoft.com/office/officeart/2005/8/layout/venn1"/>
    <dgm:cxn modelId="{48C6A51C-47F3-704E-B98F-7D86FC7CBFE0}" type="presOf" srcId="{E3380B37-F818-E646-ADC9-6F03EF410F9B}" destId="{83369914-3AC0-2844-85D8-F9DB65A08D47}" srcOrd="1" destOrd="1" presId="urn:microsoft.com/office/officeart/2005/8/layout/venn1"/>
    <dgm:cxn modelId="{628E7624-2419-D34B-AAA0-5BA7E9F22E4E}" srcId="{7DEC3DF2-3DFF-7C41-B005-C88B19B42307}" destId="{E3380B37-F818-E646-ADC9-6F03EF410F9B}" srcOrd="0" destOrd="0" parTransId="{BBEB36B5-187A-764F-9068-2318B2C7551E}" sibTransId="{DEF914BA-FC56-7D4C-BE8A-A701A6B3DA06}"/>
    <dgm:cxn modelId="{1BEBE751-6478-DF44-B0FA-977D7D56D6AD}" srcId="{DFB6D6C8-C282-1D47-BDCE-28C8A31F7947}" destId="{96E23E6E-D36B-7442-83CD-9CA4EDE93A3C}" srcOrd="0" destOrd="0" parTransId="{588C2D83-8647-9142-AFD5-C819864B812D}" sibTransId="{DDC79425-A7A2-A04B-B917-A60583C90159}"/>
    <dgm:cxn modelId="{21B66F71-B84F-AB48-AC79-5DBFE77FB254}" type="presOf" srcId="{DFB6D6C8-C282-1D47-BDCE-28C8A31F7947}" destId="{BFE6C9F1-8994-3041-AB52-2BDE75FB9384}" srcOrd="0" destOrd="0" presId="urn:microsoft.com/office/officeart/2005/8/layout/venn1"/>
    <dgm:cxn modelId="{2DB2F07D-D64C-024E-8573-456CFCFB1DF2}" srcId="{AE0E1450-303F-634D-BD08-D7C8420498AF}" destId="{214C11B2-6548-5147-921D-68AA8EC2FBC3}" srcOrd="0" destOrd="0" parTransId="{4C99E089-3464-814F-B396-463464DF8BD6}" sibTransId="{C88E0725-9A1F-244D-8952-DD22C984C12B}"/>
    <dgm:cxn modelId="{B7064D8C-7446-504C-95E4-A6BF35BFD294}" srcId="{0928B808-DEC6-7041-B10F-121C09B9FEB5}" destId="{DFB6D6C8-C282-1D47-BDCE-28C8A31F7947}" srcOrd="1" destOrd="0" parTransId="{770C7AC9-240E-564C-95C5-245276477736}" sibTransId="{B8A96C17-89D0-6242-9200-4991BE02FF1E}"/>
    <dgm:cxn modelId="{63DF0396-A3EE-1C42-903A-96068C52C1DC}" type="presOf" srcId="{AE0E1450-303F-634D-BD08-D7C8420498AF}" destId="{C093EDFD-C5AD-304E-BB1D-A1A15E2AE43A}" srcOrd="0" destOrd="0" presId="urn:microsoft.com/office/officeart/2005/8/layout/venn1"/>
    <dgm:cxn modelId="{52D2CF98-7CF4-1D4F-9747-40F8228408BA}" srcId="{0928B808-DEC6-7041-B10F-121C09B9FEB5}" destId="{7DEC3DF2-3DFF-7C41-B005-C88B19B42307}" srcOrd="0" destOrd="0" parTransId="{DCCE86E5-F396-984D-AE69-AB2B0E399EF6}" sibTransId="{666C6A41-8AC3-D645-9B36-68C9ADB9F2A0}"/>
    <dgm:cxn modelId="{7838EA9E-3F7F-F141-A205-6BD206FD76D6}" type="presOf" srcId="{214C11B2-6548-5147-921D-68AA8EC2FBC3}" destId="{C093EDFD-C5AD-304E-BB1D-A1A15E2AE43A}" srcOrd="0" destOrd="1" presId="urn:microsoft.com/office/officeart/2005/8/layout/venn1"/>
    <dgm:cxn modelId="{2E0B62AA-EDB9-DE4A-B528-7FBE4F65F44A}" type="presOf" srcId="{96E23E6E-D36B-7442-83CD-9CA4EDE93A3C}" destId="{BFE6C9F1-8994-3041-AB52-2BDE75FB9384}" srcOrd="0" destOrd="1" presId="urn:microsoft.com/office/officeart/2005/8/layout/venn1"/>
    <dgm:cxn modelId="{68B4A5AA-50DF-D54F-8AB7-C7F68985E49A}" type="presOf" srcId="{AE0E1450-303F-634D-BD08-D7C8420498AF}" destId="{83688C46-EC73-8440-AF13-1C078B2E22F9}" srcOrd="1" destOrd="0" presId="urn:microsoft.com/office/officeart/2005/8/layout/venn1"/>
    <dgm:cxn modelId="{01F10FAF-7EE3-154D-A511-33DF9D436BDC}" srcId="{0928B808-DEC6-7041-B10F-121C09B9FEB5}" destId="{AE0E1450-303F-634D-BD08-D7C8420498AF}" srcOrd="2" destOrd="0" parTransId="{2F1FF82F-B0F0-2A4E-B51B-15BA0E1F7AFF}" sibTransId="{2B421DB7-7C80-5147-AF54-05945A5C61D5}"/>
    <dgm:cxn modelId="{A5814DCA-75F7-AD47-8191-FCBCCB719ED2}" type="presOf" srcId="{96E23E6E-D36B-7442-83CD-9CA4EDE93A3C}" destId="{760DEE0F-827E-0646-9BC5-56C36142B586}" srcOrd="1" destOrd="1" presId="urn:microsoft.com/office/officeart/2005/8/layout/venn1"/>
    <dgm:cxn modelId="{BFFACBCD-8F77-AC4D-B2C8-A3069FB4BEFD}" type="presOf" srcId="{E3380B37-F818-E646-ADC9-6F03EF410F9B}" destId="{F8C6286C-7EB2-3F4F-BA50-AC2703299C8B}" srcOrd="0" destOrd="1" presId="urn:microsoft.com/office/officeart/2005/8/layout/venn1"/>
    <dgm:cxn modelId="{6D7BF4DD-DBA4-004D-9417-D82D9A8E2F6A}" type="presOf" srcId="{0928B808-DEC6-7041-B10F-121C09B9FEB5}" destId="{CD4379EF-7301-0941-88E2-4C9584E7EDB8}" srcOrd="0" destOrd="0" presId="urn:microsoft.com/office/officeart/2005/8/layout/venn1"/>
    <dgm:cxn modelId="{FAA838E8-47CA-E049-8A10-D0E8E0095725}" type="presOf" srcId="{7DEC3DF2-3DFF-7C41-B005-C88B19B42307}" destId="{F8C6286C-7EB2-3F4F-BA50-AC2703299C8B}" srcOrd="0" destOrd="0" presId="urn:microsoft.com/office/officeart/2005/8/layout/venn1"/>
    <dgm:cxn modelId="{18A42CFA-A202-CE4D-84B5-BC585C45F050}" type="presParOf" srcId="{CD4379EF-7301-0941-88E2-4C9584E7EDB8}" destId="{F8C6286C-7EB2-3F4F-BA50-AC2703299C8B}" srcOrd="0" destOrd="0" presId="urn:microsoft.com/office/officeart/2005/8/layout/venn1"/>
    <dgm:cxn modelId="{A71AA4DB-C590-2243-9214-CBC038D47F90}" type="presParOf" srcId="{CD4379EF-7301-0941-88E2-4C9584E7EDB8}" destId="{83369914-3AC0-2844-85D8-F9DB65A08D47}" srcOrd="1" destOrd="0" presId="urn:microsoft.com/office/officeart/2005/8/layout/venn1"/>
    <dgm:cxn modelId="{8FAD190B-3366-1844-A846-9451B37710C1}" type="presParOf" srcId="{CD4379EF-7301-0941-88E2-4C9584E7EDB8}" destId="{BFE6C9F1-8994-3041-AB52-2BDE75FB9384}" srcOrd="2" destOrd="0" presId="urn:microsoft.com/office/officeart/2005/8/layout/venn1"/>
    <dgm:cxn modelId="{0D7DE10C-BCBC-8B4F-A9D9-2AF99FCF40C7}" type="presParOf" srcId="{CD4379EF-7301-0941-88E2-4C9584E7EDB8}" destId="{760DEE0F-827E-0646-9BC5-56C36142B586}" srcOrd="3" destOrd="0" presId="urn:microsoft.com/office/officeart/2005/8/layout/venn1"/>
    <dgm:cxn modelId="{19DAE848-EFC3-C448-837E-8C303D8D8D06}" type="presParOf" srcId="{CD4379EF-7301-0941-88E2-4C9584E7EDB8}" destId="{C093EDFD-C5AD-304E-BB1D-A1A15E2AE43A}" srcOrd="4" destOrd="0" presId="urn:microsoft.com/office/officeart/2005/8/layout/venn1"/>
    <dgm:cxn modelId="{D6B06A86-EB6F-B640-8E73-9A03FE6CCA55}" type="presParOf" srcId="{CD4379EF-7301-0941-88E2-4C9584E7EDB8}" destId="{83688C46-EC73-8440-AF13-1C078B2E22F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6286C-7EB2-3F4F-BA50-AC2703299C8B}">
      <dsp:nvSpPr>
        <dsp:cNvPr id="0" name=""/>
        <dsp:cNvSpPr/>
      </dsp:nvSpPr>
      <dsp:spPr>
        <a:xfrm>
          <a:off x="1749142" y="46207"/>
          <a:ext cx="2217964" cy="2217964"/>
        </a:xfrm>
        <a:prstGeom prst="ellipse">
          <a:avLst/>
        </a:prstGeom>
        <a:solidFill>
          <a:schemeClr val="accent2">
            <a:shade val="80000"/>
            <a:hueOff val="0"/>
            <a:satOff val="0"/>
            <a:lumOff val="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Academic Institutions</a:t>
          </a:r>
        </a:p>
        <a:p>
          <a:pPr marL="114300" lvl="1" indent="-114300" algn="l" defTabSz="577850">
            <a:lnSpc>
              <a:spcPct val="90000"/>
            </a:lnSpc>
            <a:spcBef>
              <a:spcPct val="0"/>
            </a:spcBef>
            <a:spcAft>
              <a:spcPct val="15000"/>
            </a:spcAft>
            <a:buChar char="•"/>
          </a:pPr>
          <a:r>
            <a:rPr lang="en-US" sz="1300" kern="1200" dirty="0"/>
            <a:t>Fundamental Science and Engineering</a:t>
          </a:r>
        </a:p>
      </dsp:txBody>
      <dsp:txXfrm>
        <a:off x="2044870" y="434351"/>
        <a:ext cx="1626507" cy="998083"/>
      </dsp:txXfrm>
    </dsp:sp>
    <dsp:sp modelId="{BFE6C9F1-8994-3041-AB52-2BDE75FB9384}">
      <dsp:nvSpPr>
        <dsp:cNvPr id="0" name=""/>
        <dsp:cNvSpPr/>
      </dsp:nvSpPr>
      <dsp:spPr>
        <a:xfrm>
          <a:off x="2549457" y="1432435"/>
          <a:ext cx="2217964" cy="2217964"/>
        </a:xfrm>
        <a:prstGeom prst="ellipse">
          <a:avLst/>
        </a:prstGeom>
        <a:solidFill>
          <a:schemeClr val="accent6">
            <a:lumMod val="60000"/>
            <a:lumOff val="4000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Industry</a:t>
          </a:r>
        </a:p>
        <a:p>
          <a:pPr marL="114300" lvl="1" indent="-114300" algn="l" defTabSz="577850">
            <a:lnSpc>
              <a:spcPct val="90000"/>
            </a:lnSpc>
            <a:spcBef>
              <a:spcPct val="0"/>
            </a:spcBef>
            <a:spcAft>
              <a:spcPct val="15000"/>
            </a:spcAft>
            <a:buChar char="•"/>
          </a:pPr>
          <a:r>
            <a:rPr lang="en-US" sz="1300" kern="1200" dirty="0"/>
            <a:t>Technology to market</a:t>
          </a:r>
        </a:p>
      </dsp:txBody>
      <dsp:txXfrm>
        <a:off x="3227785" y="2005409"/>
        <a:ext cx="1330778" cy="1219880"/>
      </dsp:txXfrm>
    </dsp:sp>
    <dsp:sp modelId="{C093EDFD-C5AD-304E-BB1D-A1A15E2AE43A}">
      <dsp:nvSpPr>
        <dsp:cNvPr id="0" name=""/>
        <dsp:cNvSpPr/>
      </dsp:nvSpPr>
      <dsp:spPr>
        <a:xfrm>
          <a:off x="948826" y="1432435"/>
          <a:ext cx="2217964" cy="2217964"/>
        </a:xfrm>
        <a:prstGeom prst="ellipse">
          <a:avLst/>
        </a:prstGeom>
        <a:solidFill>
          <a:schemeClr val="accent4">
            <a:alpha val="52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Government</a:t>
          </a:r>
        </a:p>
        <a:p>
          <a:pPr marL="0" lvl="0" indent="0" algn="l" defTabSz="755650">
            <a:lnSpc>
              <a:spcPct val="90000"/>
            </a:lnSpc>
            <a:spcBef>
              <a:spcPct val="0"/>
            </a:spcBef>
            <a:spcAft>
              <a:spcPct val="35000"/>
            </a:spcAft>
            <a:buNone/>
          </a:pPr>
          <a:r>
            <a:rPr lang="en-US" sz="1700" kern="1200" dirty="0"/>
            <a:t>Agency</a:t>
          </a:r>
        </a:p>
        <a:p>
          <a:pPr marL="114300" lvl="1" indent="-114300" algn="l" defTabSz="577850">
            <a:lnSpc>
              <a:spcPct val="90000"/>
            </a:lnSpc>
            <a:spcBef>
              <a:spcPct val="0"/>
            </a:spcBef>
            <a:spcAft>
              <a:spcPct val="15000"/>
            </a:spcAft>
            <a:buChar char="•"/>
          </a:pPr>
          <a:r>
            <a:rPr lang="en-US" sz="1300" kern="1200" dirty="0"/>
            <a:t>Policy and regulation</a:t>
          </a:r>
        </a:p>
      </dsp:txBody>
      <dsp:txXfrm>
        <a:off x="1157685" y="2005409"/>
        <a:ext cx="1330778" cy="1219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24F16-E21C-0B47-A30C-9EDBACA0F8D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CC3BD5-3FE6-DC48-AF95-23CB74641DB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4686A1D-C105-0445-8D96-C77ED23E2F2D}" type="datetimeFigureOut">
              <a:rPr lang="en-US" smtClean="0"/>
              <a:t>2/10/21</a:t>
            </a:fld>
            <a:endParaRPr lang="en-US"/>
          </a:p>
        </p:txBody>
      </p:sp>
      <p:sp>
        <p:nvSpPr>
          <p:cNvPr id="4" name="Footer Placeholder 3">
            <a:extLst>
              <a:ext uri="{FF2B5EF4-FFF2-40B4-BE49-F238E27FC236}">
                <a16:creationId xmlns:a16="http://schemas.microsoft.com/office/drawing/2014/main" id="{651493C7-A758-4E4D-8D53-C2DB41E9B30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FB2C9D-5759-904C-9B3F-BAF1F7423D6C}"/>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2546C5-B6AE-DC43-B31D-B676C7A71B83}" type="slidenum">
              <a:rPr lang="en-US" smtClean="0"/>
              <a:t>‹#›</a:t>
            </a:fld>
            <a:endParaRPr lang="en-US"/>
          </a:p>
        </p:txBody>
      </p:sp>
    </p:spTree>
    <p:extLst>
      <p:ext uri="{BB962C8B-B14F-4D97-AF65-F5344CB8AC3E}">
        <p14:creationId xmlns:p14="http://schemas.microsoft.com/office/powerpoint/2010/main" val="355800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D67FED6-1CE0-9E49-8E28-4BC1AFD39CD7}" type="datetimeFigureOut">
              <a:t>2/10/21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nergy.gov/eere/wind/downloads/2018-wind-technologies-market-repor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26252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 </a:t>
            </a:r>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dirty="0"/>
          </a:p>
        </p:txBody>
      </p:sp>
    </p:spTree>
    <p:extLst>
      <p:ext uri="{BB962C8B-B14F-4D97-AF65-F5344CB8AC3E}">
        <p14:creationId xmlns:p14="http://schemas.microsoft.com/office/powerpoint/2010/main" val="2530484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steering has been studied in computer simulation, wind tunnels and more recently in field validation</a:t>
            </a:r>
          </a:p>
          <a:p>
            <a:endParaRPr lang="en-US" dirty="0"/>
          </a:p>
          <a:p>
            <a:r>
              <a:rPr lang="en-US" dirty="0"/>
              <a:t>The controlled studies have typically focused below-rated neutral conditions</a:t>
            </a:r>
          </a:p>
          <a:p>
            <a:endParaRPr lang="en-US" dirty="0"/>
          </a:p>
          <a:p>
            <a:r>
              <a:rPr lang="en-US" dirty="0"/>
              <a:t>How are we doing on rated conditions, and more specifically stable conditions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21</a:t>
            </a:fld>
            <a:endParaRPr lang="en-US"/>
          </a:p>
        </p:txBody>
      </p:sp>
    </p:spTree>
    <p:extLst>
      <p:ext uri="{BB962C8B-B14F-4D97-AF65-F5344CB8AC3E}">
        <p14:creationId xmlns:p14="http://schemas.microsoft.com/office/powerpoint/2010/main" val="352121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144688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446808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40</a:t>
            </a:fld>
            <a:endParaRPr lang="en-US"/>
          </a:p>
        </p:txBody>
      </p:sp>
    </p:spTree>
    <p:extLst>
      <p:ext uri="{BB962C8B-B14F-4D97-AF65-F5344CB8AC3E}">
        <p14:creationId xmlns:p14="http://schemas.microsoft.com/office/powerpoint/2010/main" val="276638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41</a:t>
            </a:fld>
            <a:endParaRPr lang="en-US"/>
          </a:p>
        </p:txBody>
      </p:sp>
    </p:spTree>
    <p:extLst>
      <p:ext uri="{BB962C8B-B14F-4D97-AF65-F5344CB8AC3E}">
        <p14:creationId xmlns:p14="http://schemas.microsoft.com/office/powerpoint/2010/main" val="2493197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48</a:t>
            </a:fld>
            <a:endParaRPr lang="en-US"/>
          </a:p>
        </p:txBody>
      </p:sp>
    </p:spTree>
    <p:extLst>
      <p:ext uri="{BB962C8B-B14F-4D97-AF65-F5344CB8AC3E}">
        <p14:creationId xmlns:p14="http://schemas.microsoft.com/office/powerpoint/2010/main" val="2201401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Picture: </a:t>
            </a:r>
            <a:r>
              <a:rPr lang="en-US" sz="1200" dirty="0"/>
              <a:t>61720. jpg, 6/1/2019</a:t>
            </a:r>
            <a:r>
              <a:rPr lang="en-US" sz="1200" b="1" dirty="0"/>
              <a:t>, </a:t>
            </a:r>
            <a:r>
              <a:rPr lang="en-US" sz="1200" dirty="0"/>
              <a:t>South Table Mountain Campus, (Photo by Joshua Bauer / NREL)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The laboratory’s research and development focuses on secure domestic energy with economic viability.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Today, NREL’s groundbreaking advanced energy research and development spans from foundational science, to research and development, to discovery and invention of methods, to components and energy delivery systems. NREL’s energy analysis informs R&amp;D.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dirty="0"/>
          </a:p>
        </p:txBody>
      </p:sp>
    </p:spTree>
    <p:extLst>
      <p:ext uri="{BB962C8B-B14F-4D97-AF65-F5344CB8AC3E}">
        <p14:creationId xmlns:p14="http://schemas.microsoft.com/office/powerpoint/2010/main" val="178984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lnSpc>
                <a:spcPct val="150000"/>
              </a:lnSpc>
              <a:buFont typeface="Arial" panose="020B0604020202020204" pitchFamily="34" charset="0"/>
              <a:buNone/>
            </a:pPr>
            <a:r>
              <a:rPr lang="en-US" u="none" strike="noStrike" dirty="0">
                <a:solidFill>
                  <a:srgbClr val="000000"/>
                </a:solidFill>
                <a:effectLst/>
                <a:latin typeface="Verdana" panose="020B0604030504040204" pitchFamily="34" charset="0"/>
              </a:rPr>
              <a:t>59664.jpg 10/2/2019 </a:t>
            </a:r>
            <a:r>
              <a:rPr lang="en-US" b="1" u="none" strike="noStrike" dirty="0">
                <a:solidFill>
                  <a:srgbClr val="000000"/>
                </a:solidFill>
                <a:effectLst/>
                <a:latin typeface="Verdana" panose="020B0604030504040204" pitchFamily="34" charset="0"/>
              </a:rPr>
              <a:t>Picture: </a:t>
            </a:r>
            <a:r>
              <a:rPr lang="en-US" u="none" strike="noStrike" dirty="0">
                <a:solidFill>
                  <a:srgbClr val="000000"/>
                </a:solidFill>
                <a:effectLst/>
                <a:latin typeface="Verdana" panose="020B0604030504040204" pitchFamily="34" charset="0"/>
              </a:rPr>
              <a:t>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err="1">
                <a:solidFill>
                  <a:srgbClr val="000000"/>
                </a:solidFill>
                <a:effectLst/>
                <a:latin typeface="Verdana" panose="020B0604030504040204" pitchFamily="34" charset="0"/>
              </a:rPr>
              <a:t>engineeringByline</a:t>
            </a:r>
            <a:r>
              <a:rPr lang="en-US" b="1" u="none" strike="noStrike" dirty="0">
                <a:solidFill>
                  <a:srgbClr val="000000"/>
                </a:solidFill>
                <a:effectLst/>
                <a:latin typeface="Verdana" panose="020B0604030504040204" pitchFamily="34" charset="0"/>
              </a:rPr>
              <a:t>: </a:t>
            </a:r>
            <a:r>
              <a:rPr lang="en-US" u="none" strike="noStrike" dirty="0">
                <a:solidFill>
                  <a:srgbClr val="000000"/>
                </a:solidFill>
                <a:effectLst/>
                <a:latin typeface="Verdana" panose="020B0604030504040204" pitchFamily="34" charset="0"/>
              </a:rPr>
              <a:t> Josh </a:t>
            </a:r>
            <a:r>
              <a:rPr lang="en-US" u="none" strike="noStrike" dirty="0" err="1">
                <a:solidFill>
                  <a:srgbClr val="000000"/>
                </a:solidFill>
                <a:effectLst/>
                <a:latin typeface="Verdana" panose="020B0604030504040204" pitchFamily="34" charset="0"/>
              </a:rPr>
              <a:t>Vermass</a:t>
            </a:r>
            <a:r>
              <a:rPr lang="en-US" u="none" strike="noStrike" dirty="0">
                <a:solidFill>
                  <a:srgbClr val="000000"/>
                </a:solidFill>
                <a:effectLst/>
                <a:latin typeface="Verdana" panose="020B0604030504040204" pitchFamily="34" charset="0"/>
              </a:rPr>
              <a:t> / Brandon Knott, Illustration for Joule publication,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a:solidFill>
                  <a:srgbClr val="000000"/>
                </a:solidFill>
                <a:effectLst/>
                <a:latin typeface="Verdana" panose="020B0604030504040204" pitchFamily="34" charset="0"/>
              </a:rPr>
              <a:t>engineering</a:t>
            </a:r>
            <a:r>
              <a:rPr lang="en-US" u="none" strike="noStrike" dirty="0">
                <a:solidFill>
                  <a:srgbClr val="000000"/>
                </a:solidFill>
                <a:effectLst/>
                <a:latin typeface="Verdana" panose="020B0604030504040204" pitchFamily="34" charset="0"/>
              </a:rPr>
              <a:t>,"</a:t>
            </a: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NREL science drives innovation.</a:t>
            </a: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Our</a:t>
            </a:r>
            <a:r>
              <a:rPr lang="en-US" baseline="0" dirty="0">
                <a:solidFill>
                  <a:schemeClr val="tx1"/>
                </a:solidFill>
                <a:latin typeface="Arial" panose="020B0604020202020204" pitchFamily="34" charset="0"/>
                <a:cs typeface="Arial" panose="020B0604020202020204" pitchFamily="34" charset="0"/>
              </a:rPr>
              <a:t> research in these four main energy sectors</a:t>
            </a:r>
            <a:r>
              <a:rPr lang="en-US" dirty="0">
                <a:solidFill>
                  <a:schemeClr val="tx1"/>
                </a:solidFill>
                <a:latin typeface="Arial" panose="020B0604020202020204" pitchFamily="34" charset="0"/>
                <a:cs typeface="Arial" panose="020B0604020202020204" pitchFamily="34" charset="0"/>
              </a:rPr>
              <a:t> boosts economic</a:t>
            </a:r>
            <a:r>
              <a:rPr lang="en-US" baseline="0" dirty="0">
                <a:solidFill>
                  <a:schemeClr val="tx1"/>
                </a:solidFill>
                <a:latin typeface="Arial" panose="020B0604020202020204" pitchFamily="34" charset="0"/>
                <a:cs typeface="Arial" panose="020B0604020202020204" pitchFamily="34" charset="0"/>
              </a:rPr>
              <a:t> growth and helps drive the bigger engine of U. S. innovation:</a:t>
            </a:r>
          </a:p>
          <a:p>
            <a:pPr marL="171450" indent="-171450">
              <a:lnSpc>
                <a:spcPct val="150000"/>
              </a:lnSpc>
              <a:buFont typeface="Arial" panose="020B0604020202020204" pitchFamily="34" charset="0"/>
              <a:buChar char="•"/>
            </a:pPr>
            <a:endParaRPr lang="en-US" baseline="0" dirty="0">
              <a:solidFill>
                <a:schemeClr val="tx1"/>
              </a:solidFill>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Renewable Power includes solar, wind, water, and geothermal energy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Sustainable Transportation includes bioenergy, vehicle, and hydrogen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Energy Efficiency includes building technologies, advanced manufacturing research, and energy management programs.</a:t>
            </a:r>
          </a:p>
          <a:p>
            <a:pPr marL="631908" lvl="1" indent="-174708" defTabSz="931774">
              <a:buFont typeface="Arial" panose="020B0604020202020204" pitchFamily="34" charset="0"/>
              <a:buChar char="•"/>
              <a:defRPr/>
            </a:pPr>
            <a:endParaRPr lang="en-US" sz="1200" b="0" kern="1200" dirty="0">
              <a:solidFill>
                <a:schemeClr val="tx1"/>
              </a:solidFill>
              <a:effectLst/>
              <a:latin typeface="Arial" panose="020B0604020202020204" pitchFamily="34" charset="0"/>
              <a:ea typeface="+mn-ea"/>
              <a:cs typeface="Arial" panose="020B0604020202020204" pitchFamily="34" charset="0"/>
            </a:endParaRPr>
          </a:p>
          <a:p>
            <a:pPr marL="631908" lvl="1" indent="-174708" defTabSz="931774">
              <a:buFont typeface="Arial" panose="020B0604020202020204" pitchFamily="34" charset="0"/>
              <a:buChar char="•"/>
              <a:defRPr/>
            </a:pPr>
            <a:r>
              <a:rPr lang="en-US" sz="1200" kern="1200" dirty="0">
                <a:solidFill>
                  <a:schemeClr val="tx1"/>
                </a:solidFill>
                <a:effectLst/>
                <a:latin typeface="+mn-lt"/>
                <a:ea typeface="+mn-ea"/>
                <a:cs typeface="+mn-cs"/>
              </a:rPr>
              <a:t>Energy Systems Integration applies hardware-in-the-loop simulation and emulation, high-performance computing and data/visualization capabilities to assess grid modernization strategies and ways to minimize disruptions to grid services from natural disasters or human attacks.</a:t>
            </a:r>
          </a:p>
          <a:p>
            <a:pPr>
              <a:lnSpc>
                <a:spcPct val="150000"/>
              </a:lnSpc>
            </a:pPr>
            <a:endParaRPr lang="en-US" b="0" dirty="0">
              <a:latin typeface="Arial" panose="020B0604020202020204" pitchFamily="34" charset="0"/>
              <a:cs typeface="Arial" panose="020B0604020202020204" pitchFamily="34" charset="0"/>
            </a:endParaRPr>
          </a:p>
          <a:p>
            <a:pPr defTabSz="931774">
              <a:defRPr/>
            </a:pPr>
            <a:endParaRPr lang="en-US" dirty="0">
              <a:latin typeface="Arial"/>
            </a:endParaRPr>
          </a:p>
          <a:p>
            <a:pPr defTabSz="931774">
              <a:defRPr/>
            </a:pPr>
            <a:r>
              <a:rPr lang="en-US" sz="1200" b="1" u="none" strike="noStrike" kern="1200" dirty="0">
                <a:solidFill>
                  <a:schemeClr val="tx1"/>
                </a:solidFill>
                <a:effectLst/>
                <a:latin typeface="+mn-lt"/>
                <a:ea typeface="+mn-ea"/>
                <a:cs typeface="+mn-cs"/>
              </a:rPr>
              <a:t>Headline:</a:t>
            </a:r>
            <a:r>
              <a:rPr lang="en-US" sz="1200" u="none" strike="noStrike" kern="1200" dirty="0">
                <a:solidFill>
                  <a:schemeClr val="tx1"/>
                </a:solidFill>
                <a:effectLst/>
                <a:latin typeface="+mn-lt"/>
                <a:ea typeface="+mn-ea"/>
                <a:cs typeface="+mn-cs"/>
              </a:rPr>
              <a:t> PET eating microbe</a:t>
            </a:r>
            <a:r>
              <a:rPr lang="en-US" dirty="0"/>
              <a:t> </a:t>
            </a:r>
            <a:r>
              <a:rPr lang="en-US" sz="1200" b="1" u="none" strike="noStrike" kern="1200" dirty="0">
                <a:solidFill>
                  <a:schemeClr val="tx1"/>
                </a:solidFill>
                <a:effectLst/>
                <a:latin typeface="+mn-lt"/>
                <a:ea typeface="+mn-ea"/>
                <a:cs typeface="+mn-cs"/>
              </a:rPr>
              <a:t>Text:</a:t>
            </a:r>
            <a:r>
              <a:rPr lang="en-US" sz="1200" u="none" strike="noStrike" kern="1200" dirty="0">
                <a:solidFill>
                  <a:schemeClr val="tx1"/>
                </a:solidFill>
                <a:effectLst/>
                <a:latin typeface="+mn-lt"/>
                <a:ea typeface="+mn-ea"/>
                <a:cs typeface="+mn-cs"/>
              </a:rPr>
              <a:t>  </a:t>
            </a:r>
            <a:r>
              <a:rPr lang="en-US" dirty="0"/>
              <a:t> </a:t>
            </a:r>
            <a:r>
              <a:rPr lang="en-US" sz="1200" b="1" u="none" strike="noStrike" kern="1200" dirty="0">
                <a:solidFill>
                  <a:schemeClr val="tx1"/>
                </a:solidFill>
                <a:effectLst/>
                <a:latin typeface="+mn-lt"/>
                <a:ea typeface="+mn-ea"/>
                <a:cs typeface="+mn-cs"/>
              </a:rPr>
              <a:t>Caption:</a:t>
            </a:r>
            <a:r>
              <a:rPr lang="en-US" sz="1200" u="none" strike="noStrike" kern="1200" dirty="0">
                <a:solidFill>
                  <a:schemeClr val="tx1"/>
                </a:solidFill>
                <a:effectLst/>
                <a:latin typeface="+mn-lt"/>
                <a:ea typeface="+mn-ea"/>
                <a:cs typeface="+mn-cs"/>
              </a:rPr>
              <a:t> April , 2019 - NREL researcher Rita Clare works with engineered enzyme Pseudomonas Putida KT2440 in her lab at the FTLB at NREL. (Photo by Dennis Schroeder / NREL)</a:t>
            </a:r>
            <a:endParaRPr lang="en-US" dirty="0">
              <a:latin typeface="Arial"/>
            </a:endParaRPr>
          </a:p>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3</a:t>
            </a:fld>
            <a:endParaRPr lang="uk-UA"/>
          </a:p>
        </p:txBody>
      </p:sp>
    </p:spTree>
    <p:extLst>
      <p:ext uri="{BB962C8B-B14F-4D97-AF65-F5344CB8AC3E}">
        <p14:creationId xmlns:p14="http://schemas.microsoft.com/office/powerpoint/2010/main" val="343969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r>
              <a:rPr lang="en-US" sz="1000" dirty="0">
                <a:latin typeface="Arial"/>
              </a:rPr>
              <a:t>NREL’s core capabilities bring deep understanding of markets and policy, as well as existing and emerging advanced energy and energy efficiency technologies. They also create an understanding of energy systems that support the laboratory’s mission. </a:t>
            </a:r>
          </a:p>
          <a:p>
            <a:pPr defTabSz="931774">
              <a:defRPr/>
            </a:pPr>
            <a:endParaRPr lang="en-US" sz="1000" dirty="0">
              <a:latin typeface="Arial"/>
            </a:endParaRPr>
          </a:p>
          <a:p>
            <a:pPr defTabSz="931774">
              <a:defRPr/>
            </a:pPr>
            <a:r>
              <a:rPr lang="en-US" sz="1000" dirty="0">
                <a:latin typeface="Arial"/>
              </a:rPr>
              <a:t>Together, these capabilities provide the technical foundation to comprehensively understand national energy challenges and opportunities. </a:t>
            </a:r>
          </a:p>
          <a:p>
            <a:pPr defTabSz="931774">
              <a:defRPr/>
            </a:pPr>
            <a:endParaRPr lang="en-US" sz="1000" dirty="0">
              <a:latin typeface="Arial"/>
            </a:endParaRPr>
          </a:p>
          <a:p>
            <a:pPr defTabSz="931774">
              <a:defRPr/>
            </a:pPr>
            <a:r>
              <a:rPr lang="en-US" sz="1000" dirty="0">
                <a:latin typeface="Arial"/>
              </a:rPr>
              <a:t>They also guide the focus of the laboratory’s underlying science toward gaining knowledge, supporting technology innovations, and developing integrated systems that will address these challenges. </a:t>
            </a:r>
          </a:p>
          <a:p>
            <a:pPr defTabSz="931774">
              <a:defRPr/>
            </a:pPr>
            <a:endParaRPr lang="en-US" sz="1000" dirty="0">
              <a:latin typeface="Arial"/>
            </a:endParaRPr>
          </a:p>
          <a:p>
            <a:pPr defTabSz="931774">
              <a:defRPr/>
            </a:pPr>
            <a:r>
              <a:rPr lang="en-US" sz="1000" dirty="0">
                <a:latin typeface="Arial"/>
              </a:rPr>
              <a:t>NREL’s 11 core capabilities derive their uniqueness from this market-facing system solution perspective and experience in clean energy. </a:t>
            </a:r>
          </a:p>
          <a:p>
            <a:pPr defTabSz="931774">
              <a:defRPr/>
            </a:pPr>
            <a:endParaRPr lang="en-US" b="1" dirty="0">
              <a:latin typeface="Arial"/>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a:t>
            </a:fld>
            <a:endParaRPr lang="en-US" dirty="0"/>
          </a:p>
        </p:txBody>
      </p:sp>
    </p:spTree>
    <p:extLst>
      <p:ext uri="{BB962C8B-B14F-4D97-AF65-F5344CB8AC3E}">
        <p14:creationId xmlns:p14="http://schemas.microsoft.com/office/powerpoint/2010/main" val="68075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646587"/>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t>Picture: 58259.jpg, 7/29/2019, Jennifer King, Autonomous Energy Grid,</a:t>
            </a:r>
            <a:r>
              <a:rPr lang="en-US" sz="1400" b="0" dirty="0"/>
              <a:t> (Photo by Dennis Schroeder / NREL)</a:t>
            </a:r>
            <a:endParaRPr lang="en-US" sz="1050" b="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Some of the largest wind turbines in the world (3 MW) capable of powering nearly 3,000 average U.S. homes are located at NREL’s Flatirons Campus. </a:t>
            </a:r>
          </a:p>
          <a:p>
            <a:pPr defTabSz="931774">
              <a:defRPr/>
            </a:pPr>
            <a:endParaRPr lang="en-US" sz="1000" b="1"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Utility-scale wind installations stand at more than 82 GW, enough to meet about 5.5 percent of U.S. end-use electricity demand in an average year.</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Wind resources increase with altitude. The current generation of wind towers, however, will not be able to reach the height to harvest this resource. </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Tall towers above 120 meters can open up to 2,000 GW of land-based wind resources in the southeastern United States. However, the key challenges are the weight of the blades and the logistics of moving large blades over roads, which is already challenging at 80 meters. </a:t>
            </a:r>
          </a:p>
          <a:p>
            <a:pPr marL="0" indent="0" defTabSz="931774">
              <a:buFont typeface="Arial" panose="020B0604020202020204" pitchFamily="34" charset="0"/>
              <a:buNone/>
              <a:defRPr/>
            </a:pPr>
            <a:endParaRPr lang="en-US" sz="1000" dirty="0">
              <a:latin typeface="Arial" panose="020B0604020202020204" pitchFamily="34" charset="0"/>
              <a:cs typeface="Arial" panose="020B0604020202020204" pitchFamily="34" charset="0"/>
            </a:endParaRP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NREL’s WISDEM—a set of models for assessing overall wind plant cost of energy—is set to transform the wind industry. It is the only software that can help wind plant operators streamline operations, increase energy capture, and generate additional revenue—and it’s provided for free.</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t>*Wind power additions continued at a robust pace in 2018, with 7,588 MW of new capacity added in the United States and $11 billion invested.</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dirty="0"/>
              <a:t>*In 2018, wind was the third largest source U.S. electric-generating capacity additions, behind solar and natural gas. </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A record level of wind power capacity entered transmission interconnection queues in 2018.</a:t>
            </a:r>
          </a:p>
          <a:p>
            <a:endParaRPr lang="en-US" sz="1200" b="0" i="0" u="none" strike="noStrike" kern="1200" baseline="0" dirty="0">
              <a:solidFill>
                <a:schemeClr val="tx1"/>
              </a:solidFill>
              <a:latin typeface="+mn-lt"/>
              <a:ea typeface="+mn-ea"/>
              <a:cs typeface="+mn-cs"/>
            </a:endParaRPr>
          </a:p>
          <a:p>
            <a:pPr defTabSz="931774">
              <a:defRPr/>
            </a:pPr>
            <a:endParaRPr lang="en-US" sz="1000" dirty="0">
              <a:latin typeface="Arial" panose="020B0604020202020204" pitchFamily="34" charset="0"/>
              <a:cs typeface="Arial" panose="020B0604020202020204" pitchFamily="34" charset="0"/>
            </a:endParaRPr>
          </a:p>
          <a:p>
            <a:pPr lvl="0"/>
            <a:endParaRPr lang="en-US" sz="1000" dirty="0">
              <a:latin typeface="Arial" panose="020B0604020202020204" pitchFamily="34" charset="0"/>
              <a:cs typeface="Arial" panose="020B0604020202020204" pitchFamily="34" charset="0"/>
            </a:endParaRPr>
          </a:p>
          <a:p>
            <a:pPr lvl="0"/>
            <a:endParaRPr lang="en-US" sz="1000" b="1" dirty="0">
              <a:latin typeface="Arial" panose="020B0604020202020204" pitchFamily="34" charset="0"/>
              <a:cs typeface="Arial" panose="020B0604020202020204" pitchFamily="34" charset="0"/>
            </a:endParaRPr>
          </a:p>
          <a:p>
            <a:pPr defTabSz="931774">
              <a:defRPr/>
            </a:pPr>
            <a:r>
              <a:rPr lang="en-US" sz="1000" b="1" dirty="0">
                <a:latin typeface="Arial" panose="020B0604020202020204" pitchFamily="34" charset="0"/>
                <a:cs typeface="Arial" panose="020B0604020202020204" pitchFamily="34" charset="0"/>
              </a:rPr>
              <a:t>*Source</a:t>
            </a:r>
            <a:r>
              <a:rPr lang="en-US" sz="1000" b="1" i="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2018 Wind Technologies Market Report , </a:t>
            </a:r>
            <a:r>
              <a:rPr lang="en-US" sz="1000" dirty="0">
                <a:latin typeface="Arial" panose="020B0604020202020204" pitchFamily="34" charset="0"/>
                <a:cs typeface="Arial" panose="020B0604020202020204" pitchFamily="34" charset="0"/>
              </a:rPr>
              <a:t>U.S. Department of Energy, </a:t>
            </a:r>
            <a:r>
              <a:rPr lang="en-US" sz="1000" dirty="0">
                <a:hlinkClick r:id="rId3"/>
              </a:rPr>
              <a:t>https://www.energy.gov/eere/wind/downloads/2018-wind-technologies-market-report</a:t>
            </a:r>
            <a:endParaRPr lang="en-US" sz="1000" dirty="0">
              <a:latin typeface="Arial" panose="020B0604020202020204" pitchFamily="34" charset="0"/>
              <a:cs typeface="Arial" panose="020B0604020202020204" pitchFamily="34" charset="0"/>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defTabSz="931774">
              <a:defRPr/>
            </a:pPr>
            <a:r>
              <a:rPr lang="en-US" dirty="0"/>
              <a:t>55189 Picture: </a:t>
            </a:r>
            <a:r>
              <a:rPr lang="en-US" sz="1200" b="0" i="0" u="none" strike="noStrike" kern="1200" dirty="0">
                <a:solidFill>
                  <a:schemeClr val="tx1"/>
                </a:solidFill>
                <a:effectLst/>
                <a:latin typeface="+mn-lt"/>
                <a:ea typeface="+mn-ea"/>
                <a:cs typeface="+mn-cs"/>
              </a:rPr>
              <a:t>February 14, 2019 - NREL researcher Julie </a:t>
            </a:r>
            <a:r>
              <a:rPr lang="en-US" sz="1200" b="1" i="0" u="none" strike="noStrike" kern="1200" dirty="0">
                <a:solidFill>
                  <a:schemeClr val="tx1"/>
                </a:solidFill>
                <a:effectLst/>
                <a:latin typeface="+mn-lt"/>
                <a:ea typeface="+mn-ea"/>
                <a:cs typeface="+mn-cs"/>
              </a:rPr>
              <a:t>Lundquist</a:t>
            </a:r>
            <a:r>
              <a:rPr lang="en-US" sz="1200" b="0" i="0" u="none" strike="noStrike" kern="1200" dirty="0">
                <a:solidFill>
                  <a:schemeClr val="tx1"/>
                </a:solidFill>
                <a:effectLst/>
                <a:latin typeface="+mn-lt"/>
                <a:ea typeface="+mn-ea"/>
                <a:cs typeface="+mn-cs"/>
              </a:rPr>
              <a:t> at the National Wind Technology Center (NWTC). (Photo by Dennis Schroeder / NREL)</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5</a:t>
            </a:fld>
            <a:endParaRPr lang="en-US" dirty="0"/>
          </a:p>
        </p:txBody>
      </p:sp>
    </p:spTree>
    <p:extLst>
      <p:ext uri="{BB962C8B-B14F-4D97-AF65-F5344CB8AC3E}">
        <p14:creationId xmlns:p14="http://schemas.microsoft.com/office/powerpoint/2010/main" val="701276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Lazard estimates. </a:t>
            </a:r>
            <a:endParaRPr lang="en-US" dirty="0">
              <a:effectLst/>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80918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39910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415790"/>
            <a:ext cx="6197600" cy="4183380"/>
          </a:xfrm>
        </p:spPr>
        <p:txBody>
          <a:bodyPr/>
          <a:lstStyle/>
          <a:p>
            <a:pPr marL="179551" indent="-179551" defTabSz="931723">
              <a:defRPr/>
            </a:pPr>
            <a:r>
              <a:rPr lang="en-US" sz="1000" dirty="0">
                <a:solidFill>
                  <a:srgbClr val="000C14"/>
                </a:solidFill>
                <a:latin typeface="Arial" panose="020B0604020202020204" pitchFamily="34" charset="0"/>
                <a:cs typeface="Arial" panose="020B0604020202020204" pitchFamily="34" charset="0"/>
              </a:rPr>
              <a:t>Without our expertise, things get a lot riskier for businesses, making it less likely that promising energy technologies make it across that wide gap from concept to market.</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NREL</a:t>
            </a:r>
            <a:r>
              <a:rPr lang="en-US" sz="1000" baseline="0" dirty="0">
                <a:solidFill>
                  <a:srgbClr val="000C14"/>
                </a:solidFill>
                <a:latin typeface="Arial" panose="020B0604020202020204" pitchFamily="34" charset="0"/>
                <a:cs typeface="Arial" panose="020B0604020202020204" pitchFamily="34" charset="0"/>
              </a:rPr>
              <a:t> is the </a:t>
            </a:r>
            <a:r>
              <a:rPr lang="en-US" sz="1000" dirty="0">
                <a:solidFill>
                  <a:srgbClr val="000C14"/>
                </a:solidFill>
                <a:latin typeface="Arial" panose="020B0604020202020204" pitchFamily="34" charset="0"/>
                <a:cs typeface="Arial" panose="020B0604020202020204" pitchFamily="34" charset="0"/>
              </a:rPr>
              <a:t>only national laboratory to fully bridge the gap from foundational science research to examining the feasibility of market applications.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This forward-thinking innovation yields disruptive and impactful results to benefit the entire U.S. economy.</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The accelerated R&amp;D timeline made possible through</a:t>
            </a:r>
            <a:r>
              <a:rPr lang="en-US" sz="1000" baseline="0" dirty="0">
                <a:solidFill>
                  <a:srgbClr val="000C14"/>
                </a:solidFill>
                <a:latin typeface="Arial" panose="020B0604020202020204" pitchFamily="34" charset="0"/>
                <a:cs typeface="Arial" panose="020B0604020202020204" pitchFamily="34" charset="0"/>
              </a:rPr>
              <a:t> </a:t>
            </a:r>
            <a:r>
              <a:rPr lang="en-US" sz="1000" dirty="0">
                <a:solidFill>
                  <a:srgbClr val="000C14"/>
                </a:solidFill>
                <a:latin typeface="Arial" panose="020B0604020202020204" pitchFamily="34" charset="0"/>
                <a:cs typeface="Arial" panose="020B0604020202020204" pitchFamily="34" charset="0"/>
              </a:rPr>
              <a:t>upfront research at NREL delivers net positive returns—both for U.S. businesses and consumers.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b="1" dirty="0">
                <a:solidFill>
                  <a:srgbClr val="000C14"/>
                </a:solidFill>
                <a:latin typeface="Arial" panose="020B0604020202020204" pitchFamily="34" charset="0"/>
                <a:cs typeface="Arial" panose="020B0604020202020204" pitchFamily="34" charset="0"/>
              </a:rPr>
              <a:t>Background</a:t>
            </a:r>
          </a:p>
          <a:p>
            <a:pPr marL="179551" indent="-179551" defTabSz="931723">
              <a:defRPr/>
            </a:pPr>
            <a:r>
              <a:rPr lang="en-US" sz="1000" strike="noStrike" dirty="0">
                <a:solidFill>
                  <a:srgbClr val="000C14"/>
                </a:solidFill>
                <a:latin typeface="Arial" panose="020B0604020202020204" pitchFamily="34" charset="0"/>
                <a:cs typeface="Arial" panose="020B0604020202020204" pitchFamily="34" charset="0"/>
              </a:rPr>
              <a:t>For example, it often takes 8 to 10 years or more for new component technology to be fully deployed in commercial vehicles. Any research that NREL can conduct in advance of transferring that technology to industry makes it all the more likely that new, reliable, safe, and affordable transportation options will be available to American consumers sooner.</a:t>
            </a:r>
          </a:p>
          <a:p>
            <a:r>
              <a:rPr lang="en-US" sz="1000" strike="noStrike" dirty="0">
                <a:solidFill>
                  <a:srgbClr val="000C14"/>
                </a:solidFill>
                <a:latin typeface="Arial" panose="020B0604020202020204" pitchFamily="34" charset="0"/>
                <a:cs typeface="Arial" panose="020B0604020202020204" pitchFamily="34" charset="0"/>
              </a:rPr>
              <a:t>(statistic from </a:t>
            </a:r>
            <a:r>
              <a:rPr lang="en-US" sz="1000" i="1" strike="noStrike" dirty="0">
                <a:solidFill>
                  <a:srgbClr val="000C14"/>
                </a:solidFill>
                <a:latin typeface="Arial" panose="020B0604020202020204" pitchFamily="34" charset="0"/>
                <a:cs typeface="Arial" panose="020B0604020202020204" pitchFamily="34" charset="0"/>
              </a:rPr>
              <a:t>Transportation Energy Futures/</a:t>
            </a:r>
            <a:r>
              <a:rPr lang="en-US" sz="1000" i="1" strike="noStrike" dirty="0">
                <a:solidFill>
                  <a:srgbClr val="000C14"/>
                </a:solidFill>
                <a:effectLst/>
                <a:latin typeface="Arial" panose="020B0604020202020204" pitchFamily="34" charset="0"/>
                <a:cs typeface="Arial" panose="020B0604020202020204" pitchFamily="34" charset="0"/>
              </a:rPr>
              <a:t>Vehicle Technology</a:t>
            </a:r>
            <a:r>
              <a:rPr lang="en-US" sz="1000" i="1" strike="noStrike" baseline="0" dirty="0">
                <a:solidFill>
                  <a:srgbClr val="000C14"/>
                </a:solidFill>
                <a:effectLst/>
                <a:latin typeface="Arial" panose="020B0604020202020204" pitchFamily="34" charset="0"/>
                <a:cs typeface="Arial" panose="020B0604020202020204" pitchFamily="34" charset="0"/>
              </a:rPr>
              <a:t> </a:t>
            </a:r>
            <a:r>
              <a:rPr lang="en-US" sz="1000" i="1" strike="noStrike" dirty="0">
                <a:solidFill>
                  <a:srgbClr val="000C14"/>
                </a:solidFill>
                <a:effectLst/>
                <a:latin typeface="Arial" panose="020B0604020202020204" pitchFamily="34" charset="0"/>
                <a:cs typeface="Arial" panose="020B0604020202020204" pitchFamily="34" charset="0"/>
              </a:rPr>
              <a:t>Deployment Pathways: An Examination of Timing and Investment Constraint)</a:t>
            </a:r>
          </a:p>
          <a:p>
            <a:pPr marL="179551" indent="-179551"/>
            <a:endParaRPr lang="en-US" sz="1000" i="1" strike="noStrike" dirty="0">
              <a:solidFill>
                <a:srgbClr val="000C14"/>
              </a:solidFill>
              <a:latin typeface="Arial" panose="020B0604020202020204" pitchFamily="34" charset="0"/>
              <a:cs typeface="Arial" panose="020B0604020202020204" pitchFamily="34" charset="0"/>
            </a:endParaRPr>
          </a:p>
          <a:p>
            <a:pPr marL="179551" indent="-179551"/>
            <a:r>
              <a:rPr lang="en-US" sz="1000" strike="noStrike" dirty="0">
                <a:solidFill>
                  <a:srgbClr val="000C14"/>
                </a:solidFill>
                <a:latin typeface="Arial" panose="020B0604020202020204" pitchFamily="34" charset="0"/>
                <a:cs typeface="Arial" panose="020B0604020202020204" pitchFamily="34" charset="0"/>
              </a:rPr>
              <a:t>This approach allows industry to contribute expertise where it is most valuable:</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Car companies focus on vehicle engineering, not testing the reliability of a hydrogen fueling station.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Energy companies concentrate on operational decisions, not keeping detailed data on where the sun shines.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Individual companies can be confident that on-site charging stations will be economically beneficial without needing to build a grid-scale testing facility that they only need to use a few times a year.  </a:t>
            </a:r>
          </a:p>
          <a:p>
            <a:endParaRPr lang="en-US" sz="1000" strike="noStrike" dirty="0">
              <a:solidFill>
                <a:srgbClr val="000C14"/>
              </a:solidFill>
              <a:latin typeface="Arial" panose="020B0604020202020204" pitchFamily="34" charset="0"/>
              <a:cs typeface="Arial" panose="020B0604020202020204" pitchFamily="34" charset="0"/>
            </a:endParaRPr>
          </a:p>
          <a:p>
            <a:r>
              <a:rPr lang="en-US" sz="1000" strike="noStrike" dirty="0">
                <a:solidFill>
                  <a:srgbClr val="000C14"/>
                </a:solidFill>
                <a:latin typeface="Arial" panose="020B0604020202020204" pitchFamily="34" charset="0"/>
                <a:cs typeface="Arial" panose="020B0604020202020204" pitchFamily="34" charset="0"/>
              </a:rPr>
              <a:t>That’s why companies such as General Motors, Duke Energy, GE, and other industry partners rely on our research expertise</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as well as tools, data, and expert analysis</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to help steer billions of dollars in manufacturing and workforce development investments. </a:t>
            </a:r>
          </a:p>
          <a:p>
            <a:endParaRPr lang="en-US" sz="1000" dirty="0">
              <a:solidFill>
                <a:srgbClr val="000C14"/>
              </a:solidFill>
              <a:latin typeface="Arial"/>
            </a:endParaRPr>
          </a:p>
          <a:p>
            <a:endParaRPr lang="en-US" dirty="0">
              <a:solidFill>
                <a:srgbClr val="000C14"/>
              </a:solidFil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9</a:t>
            </a:fld>
            <a:endParaRPr lang="en-US" dirty="0"/>
          </a:p>
        </p:txBody>
      </p:sp>
    </p:spTree>
    <p:extLst>
      <p:ext uri="{BB962C8B-B14F-4D97-AF65-F5344CB8AC3E}">
        <p14:creationId xmlns:p14="http://schemas.microsoft.com/office/powerpoint/2010/main" val="119707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pPr defTabSz="914350">
              <a:defRPr/>
            </a:pPr>
            <a:r>
              <a:rPr lang="en-US" sz="1200" b="0" dirty="0"/>
              <a:t>Picture: 58976.jpg, 8/13/2019, Eaton Tour at the Energy Systems Integration Facility, (Photo by Amy Glickson)</a:t>
            </a:r>
          </a:p>
          <a:p>
            <a:pPr defTabSz="914350">
              <a:defRPr/>
            </a:pPr>
            <a:endParaRPr lang="en-US" sz="1000" dirty="0">
              <a:solidFill>
                <a:srgbClr val="000C14"/>
              </a:solidFill>
              <a:latin typeface="Arial" panose="020B0604020202020204" pitchFamily="34" charset="0"/>
              <a:cs typeface="Arial" panose="020B0604020202020204" pitchFamily="34" charset="0"/>
            </a:endParaRPr>
          </a:p>
          <a:p>
            <a:pPr marL="171450" indent="-171450" defTabSz="914350">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NREL scientists and engineers are able to take a longer and broader view focused on the good of the nation as a whole, rather than returns for one individual company.</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We take on early-stage, high-risk R&amp;D that leads to dramatic innovation, then make those breakthrough discoveries available to American companies,</a:t>
            </a:r>
            <a:r>
              <a:rPr lang="en-US" sz="1000" baseline="0" dirty="0">
                <a:latin typeface="Arial" panose="020B0604020202020204" pitchFamily="34" charset="0"/>
                <a:cs typeface="Arial" panose="020B0604020202020204" pitchFamily="34" charset="0"/>
              </a:rPr>
              <a:t> which </a:t>
            </a:r>
            <a:r>
              <a:rPr lang="en-US" sz="1000" dirty="0">
                <a:latin typeface="Arial" panose="020B0604020202020204" pitchFamily="34" charset="0"/>
                <a:cs typeface="Arial" panose="020B0604020202020204" pitchFamily="34" charset="0"/>
              </a:rPr>
              <a:t>gives U.S. industry a leg up.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Our world-class researchers provide the scientific building blocks for new technologies and approaches, answering key questions about technological and commercial viability, making it possible for industry to bring important new solutions to market faster.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t>10</a:t>
            </a:fld>
            <a:endParaRPr lang="en-US" dirty="0"/>
          </a:p>
        </p:txBody>
      </p:sp>
    </p:spTree>
    <p:extLst>
      <p:ext uri="{BB962C8B-B14F-4D97-AF65-F5344CB8AC3E}">
        <p14:creationId xmlns:p14="http://schemas.microsoft.com/office/powerpoint/2010/main" val="3867762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4225246"/>
            <a:ext cx="4322763"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23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406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52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9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968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key messagin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5143500"/>
          </a:xfrm>
        </p:spPr>
        <p:txBody>
          <a:bodyPr>
            <a:normAutofit/>
          </a:bodyPr>
          <a:lstStyle>
            <a:lvl1pPr marL="0" indent="0" algn="r">
              <a:buNone/>
              <a:defRPr sz="1800" baseline="0"/>
            </a:lvl1pPr>
          </a:lstStyle>
          <a:p>
            <a:r>
              <a:rPr lang="en-US"/>
              <a:t>Use background image appropriate for your content</a:t>
            </a:r>
          </a:p>
        </p:txBody>
      </p:sp>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1393331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lvl1pPr>
              <a:lnSpc>
                <a:spcPct val="90000"/>
              </a:lnSpc>
              <a:defRPr/>
            </a:lvl1pPr>
          </a:lstStyle>
          <a:p>
            <a:r>
              <a:rPr lang="en-US" dirty="0"/>
              <a:t>Messaging + Blue Infographic Content</a:t>
            </a:r>
          </a:p>
        </p:txBody>
      </p:sp>
    </p:spTree>
    <p:extLst>
      <p:ext uri="{BB962C8B-B14F-4D97-AF65-F5344CB8AC3E}">
        <p14:creationId xmlns:p14="http://schemas.microsoft.com/office/powerpoint/2010/main" val="3982103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4" name="Title 1"/>
          <p:cNvSpPr txBox="1">
            <a:spLocks/>
          </p:cNvSpPr>
          <p:nvPr userDrawn="1"/>
        </p:nvSpPr>
        <p:spPr>
          <a:xfrm>
            <a:off x="457200" y="0"/>
            <a:ext cx="3209739" cy="1699456"/>
          </a:xfrm>
          <a:prstGeom prst="rect">
            <a:avLst/>
          </a:prstGeom>
          <a:solidFill>
            <a:schemeClr val="accent1"/>
          </a:solidFill>
        </p:spPr>
        <p:txBody>
          <a:bodyPr vert="horz" lIns="91440" tIns="4572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nSpc>
                <a:spcPct val="90000"/>
              </a:lnSpc>
            </a:pPr>
            <a:r>
              <a:rPr lang="en-US" dirty="0"/>
              <a:t>Messaging + Blue Infographic Content</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60572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Tree>
    <p:extLst>
      <p:ext uri="{BB962C8B-B14F-4D97-AF65-F5344CB8AC3E}">
        <p14:creationId xmlns:p14="http://schemas.microsoft.com/office/powerpoint/2010/main" val="1638536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mp;A or Thank You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1097497"/>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2626263"/>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3275518"/>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756803"/>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0" name="Rectangle 9"/>
          <p:cNvSpPr/>
          <p:nvPr userDrawn="1"/>
        </p:nvSpPr>
        <p:spPr>
          <a:xfrm>
            <a:off x="6082668" y="4051192"/>
            <a:ext cx="2443102" cy="1092308"/>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spTree>
    <p:extLst>
      <p:ext uri="{BB962C8B-B14F-4D97-AF65-F5344CB8AC3E}">
        <p14:creationId xmlns:p14="http://schemas.microsoft.com/office/powerpoint/2010/main" val="1124723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181134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3523736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3043649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3023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3681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8763" y="0"/>
            <a:ext cx="4565237" cy="5143500"/>
          </a:xfrm>
          <a:prstGeom prst="rect">
            <a:avLst/>
          </a:prstGeom>
        </p:spPr>
      </p:pic>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9" name="Text Placeholder 7"/>
          <p:cNvSpPr>
            <a:spLocks noGrp="1"/>
          </p:cNvSpPr>
          <p:nvPr>
            <p:ph type="body" sz="quarter" idx="10" hasCustomPrompt="1"/>
          </p:nvPr>
        </p:nvSpPr>
        <p:spPr>
          <a:xfrm>
            <a:off x="467454" y="1506017"/>
            <a:ext cx="3952146"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570335" y="3034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14"/>
          <p:cNvSpPr>
            <a:spLocks noGrp="1"/>
          </p:cNvSpPr>
          <p:nvPr>
            <p:ph type="body" sz="quarter" idx="11" hasCustomPrompt="1"/>
          </p:nvPr>
        </p:nvSpPr>
        <p:spPr>
          <a:xfrm>
            <a:off x="467455" y="3215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4" name="Text Placeholder 16"/>
          <p:cNvSpPr>
            <a:spLocks noGrp="1"/>
          </p:cNvSpPr>
          <p:nvPr>
            <p:ph type="body" sz="quarter" idx="12" hasCustomPrompt="1"/>
          </p:nvPr>
        </p:nvSpPr>
        <p:spPr>
          <a:xfrm>
            <a:off x="467455" y="4479246"/>
            <a:ext cx="3952712"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1656903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3570648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dirty="0"/>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8" name="Title 1">
            <a:extLst>
              <a:ext uri="{FF2B5EF4-FFF2-40B4-BE49-F238E27FC236}">
                <a16:creationId xmlns:a16="http://schemas.microsoft.com/office/drawing/2014/main" id="{9478273D-EEFC-5C4F-9E28-4BE5BC295628}"/>
              </a:ext>
            </a:extLst>
          </p:cNvPr>
          <p:cNvSpPr>
            <a:spLocks noGrp="1"/>
          </p:cNvSpPr>
          <p:nvPr>
            <p:ph type="title" hasCustomPrompt="1"/>
          </p:nvPr>
        </p:nvSpPr>
        <p:spPr>
          <a:xfrm>
            <a:off x="457200" y="0"/>
            <a:ext cx="4123076" cy="1200151"/>
          </a:xfrm>
        </p:spPr>
        <p:txBody>
          <a:bodyPr/>
          <a:lstStyle>
            <a:lvl1pPr>
              <a:lnSpc>
                <a:spcPct val="90000"/>
              </a:lnSpc>
              <a:defRPr/>
            </a:lvl1pPr>
          </a:lstStyle>
          <a:p>
            <a:r>
              <a:rPr lang="en-US" dirty="0"/>
              <a:t>Simple Slide</a:t>
            </a:r>
          </a:p>
        </p:txBody>
      </p:sp>
    </p:spTree>
    <p:extLst>
      <p:ext uri="{BB962C8B-B14F-4D97-AF65-F5344CB8AC3E}">
        <p14:creationId xmlns:p14="http://schemas.microsoft.com/office/powerpoint/2010/main" val="2518670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603686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167833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200339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859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7" r:id="rId26"/>
    <p:sldLayoutId id="2147483678" r:id="rId27"/>
    <p:sldLayoutId id="2147483680" r:id="rId28"/>
    <p:sldLayoutId id="2147483681" r:id="rId29"/>
    <p:sldLayoutId id="2147483682" r:id="rId30"/>
    <p:sldLayoutId id="2147483683" r:id="rId31"/>
    <p:sldLayoutId id="2147483684" r:id="rId32"/>
    <p:sldLayoutId id="2147483685" r:id="rId33"/>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energy.gov/diversity/events/science-undergraduate-laboratory-internships-suli" TargetMode="External"/><Relationship Id="rId1" Type="http://schemas.openxmlformats.org/officeDocument/2006/relationships/slideLayout" Target="../slideLayouts/slideLayout26.xml"/><Relationship Id="rId5" Type="http://schemas.openxmlformats.org/officeDocument/2006/relationships/hyperlink" Target="https://www.nrel.gov/careers/"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scholar.google.com/citations?user=z1brbdYAAAAJ&amp;hl=en" TargetMode="External"/><Relationship Id="rId7" Type="http://schemas.openxmlformats.org/officeDocument/2006/relationships/image" Target="../media/image26.png"/><Relationship Id="rId2" Type="http://schemas.openxmlformats.org/officeDocument/2006/relationships/hyperlink" Target="https://github.com/nhamilto" TargetMode="External"/><Relationship Id="rId1" Type="http://schemas.openxmlformats.org/officeDocument/2006/relationships/slideLayout" Target="../slideLayouts/slideLayout33.xml"/><Relationship Id="rId6" Type="http://schemas.openxmlformats.org/officeDocument/2006/relationships/image" Target="../media/image25.jpg"/><Relationship Id="rId5" Type="http://schemas.openxmlformats.org/officeDocument/2006/relationships/hyperlink" Target="https://www.linkedin.com/in/nicholas-hamilton-55015753/" TargetMode="External"/><Relationship Id="rId4" Type="http://schemas.openxmlformats.org/officeDocument/2006/relationships/hyperlink" Target="https://github.com/nhamilto/Portfolio" TargetMode="Externa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mailto:Nicholas.hamilton@nrel.gov" TargetMode="External"/><Relationship Id="rId2" Type="http://schemas.openxmlformats.org/officeDocument/2006/relationships/image" Target="../media/image24.jpe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www.energy.gov/eere/wind/articles/atmospheric-conditions-drive-turbine-wake-behavior-sandia-national-laboratories" TargetMode="External"/><Relationship Id="rId2" Type="http://schemas.openxmlformats.org/officeDocument/2006/relationships/image" Target="../media/image30.tiff"/><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NREL/floris" TargetMode="Externa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0.pn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9.jpe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nhamilto/UoU_FLORIS_demo" TargetMode="Externa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9.xml"/><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REL/floris/blob/master/examples/example_0030_demo_energy_ratio.py" TargetMode="External"/><Relationship Id="rId2" Type="http://schemas.openxmlformats.org/officeDocument/2006/relationships/image" Target="../media/image56.png"/><Relationship Id="rId1" Type="http://schemas.openxmlformats.org/officeDocument/2006/relationships/slideLayout" Target="../slideLayouts/slideLayout29.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9.xml"/><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9.xml"/><Relationship Id="rId4" Type="http://schemas.openxmlformats.org/officeDocument/2006/relationships/image" Target="../media/image68.emf"/></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51.png"/><Relationship Id="rId1" Type="http://schemas.openxmlformats.org/officeDocument/2006/relationships/slideLayout" Target="../slideLayouts/slideLayout29.xml"/><Relationship Id="rId4" Type="http://schemas.openxmlformats.org/officeDocument/2006/relationships/image" Target="../media/image81.emf"/></Relationships>
</file>

<file path=ppt/slides/_rels/slide5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9.xml"/><Relationship Id="rId4" Type="http://schemas.openxmlformats.org/officeDocument/2006/relationships/image" Target="../media/image84.emf"/></Relationships>
</file>

<file path=ppt/slides/_rels/slide5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9.xml"/><Relationship Id="rId4" Type="http://schemas.openxmlformats.org/officeDocument/2006/relationships/image" Target="../media/image84.em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1635" y="2429861"/>
            <a:ext cx="6441741" cy="1095516"/>
          </a:xfrm>
        </p:spPr>
        <p:txBody>
          <a:bodyPr/>
          <a:lstStyle/>
          <a:p>
            <a:pPr algn="r"/>
            <a:r>
              <a:rPr lang="en-US" dirty="0"/>
              <a:t>Wind Turbine Wake Modeling at the National Renewable Energy Laboratory</a:t>
            </a:r>
          </a:p>
        </p:txBody>
      </p:sp>
      <p:sp>
        <p:nvSpPr>
          <p:cNvPr id="3" name="Text Placeholder 2"/>
          <p:cNvSpPr>
            <a:spLocks noGrp="1"/>
          </p:cNvSpPr>
          <p:nvPr>
            <p:ph type="body" sz="quarter" idx="11"/>
          </p:nvPr>
        </p:nvSpPr>
        <p:spPr>
          <a:xfrm>
            <a:off x="6645088" y="3669822"/>
            <a:ext cx="2078288" cy="550348"/>
          </a:xfrm>
        </p:spPr>
        <p:txBody>
          <a:bodyPr/>
          <a:lstStyle/>
          <a:p>
            <a:pPr algn="r"/>
            <a:r>
              <a:rPr lang="en-US" dirty="0"/>
              <a:t>Nicholas Hamilton</a:t>
            </a:r>
          </a:p>
          <a:p>
            <a:pPr algn="r"/>
            <a:r>
              <a:rPr lang="en-US" dirty="0"/>
              <a:t>10 February 2021</a:t>
            </a:r>
          </a:p>
        </p:txBody>
      </p:sp>
      <p:sp>
        <p:nvSpPr>
          <p:cNvPr id="4" name="TextBox 3">
            <a:extLst>
              <a:ext uri="{FF2B5EF4-FFF2-40B4-BE49-F238E27FC236}">
                <a16:creationId xmlns:a16="http://schemas.microsoft.com/office/drawing/2014/main" id="{340C287C-31A4-A141-926E-9EB75C3FCFA1}"/>
              </a:ext>
            </a:extLst>
          </p:cNvPr>
          <p:cNvSpPr txBox="1"/>
          <p:nvPr/>
        </p:nvSpPr>
        <p:spPr>
          <a:xfrm>
            <a:off x="420624" y="4220170"/>
            <a:ext cx="8461248" cy="923330"/>
          </a:xfrm>
          <a:prstGeom prst="rect">
            <a:avLst/>
          </a:prstGeom>
          <a:noFill/>
        </p:spPr>
        <p:txBody>
          <a:bodyPr wrap="square" rtlCol="0">
            <a:spAutoFit/>
          </a:bodyPr>
          <a:lstStyle/>
          <a:p>
            <a:r>
              <a:rPr lang="en-US" sz="900" dirty="0">
                <a:solidFill>
                  <a:schemeClr val="bg1"/>
                </a:solidFill>
              </a:rPr>
              <a:t>The Alliance for Sustainable Energy, LLC (Alliance) is the manager and operator of the National Renewable Energy Laboratory (NREL). NREL is a national laboratory of the U.S. Department of Energy, Office of Energy Efficiency and Renewable Energy. This work was authored by the Alliance and supported by </a:t>
            </a:r>
            <a:r>
              <a:rPr lang="en-US" sz="900" b="1" dirty="0">
                <a:solidFill>
                  <a:schemeClr val="bg1"/>
                </a:solidFill>
              </a:rPr>
              <a:t>the U.S. Department of Energy under Contract No. DE-AC36-08GO28308</a:t>
            </a:r>
            <a:r>
              <a:rPr lang="en-US" sz="900" dirty="0">
                <a:solidFill>
                  <a:schemeClr val="bg1"/>
                </a:solidFill>
              </a:rPr>
              <a:t>. Funding was provided by the U.S. Department of Energy Office of Energy Efficiency and Renewable Energy, Wind Energy Technologies Office. The views expressed in the article do not necessarily represent the views of the U.S. Department of Energy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2234330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FE346AEF-CCEB-427D-B94E-3FF7F5A4823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1"/>
            <a:ext cx="9144000" cy="3028950"/>
          </a:xfrm>
        </p:spPr>
      </p:pic>
      <p:sp>
        <p:nvSpPr>
          <p:cNvPr id="14" name="Text Placeholder 13"/>
          <p:cNvSpPr>
            <a:spLocks noGrp="1"/>
          </p:cNvSpPr>
          <p:nvPr>
            <p:ph type="body" sz="quarter" idx="50"/>
          </p:nvPr>
        </p:nvSpPr>
        <p:spPr>
          <a:xfrm>
            <a:off x="309600" y="3200190"/>
            <a:ext cx="4797126" cy="1881895"/>
          </a:xfrm>
        </p:spPr>
        <p:txBody>
          <a:bodyPr/>
          <a:lstStyle/>
          <a:p>
            <a:r>
              <a:rPr lang="en-US" sz="1700" dirty="0">
                <a:solidFill>
                  <a:srgbClr val="000C14"/>
                </a:solidFill>
              </a:rPr>
              <a:t>Industry invests in short-term R&amp;D when they are confident about a return on investment. NREL:</a:t>
            </a:r>
          </a:p>
          <a:p>
            <a:pPr marL="176213" indent="-166688">
              <a:spcBef>
                <a:spcPts val="600"/>
              </a:spcBef>
              <a:buFont typeface="Arial" panose="020B0604020202020204" pitchFamily="34" charset="0"/>
              <a:buChar char="•"/>
            </a:pPr>
            <a:r>
              <a:rPr lang="en-US" sz="1400" dirty="0">
                <a:solidFill>
                  <a:srgbClr val="000C14"/>
                </a:solidFill>
              </a:rPr>
              <a:t>Assumes a longer, broader view.</a:t>
            </a:r>
          </a:p>
          <a:p>
            <a:pPr marL="176213" indent="-166688">
              <a:spcBef>
                <a:spcPts val="600"/>
              </a:spcBef>
              <a:buFont typeface="Arial" panose="020B0604020202020204" pitchFamily="34" charset="0"/>
              <a:buChar char="•"/>
            </a:pPr>
            <a:r>
              <a:rPr lang="en-US" sz="1400" dirty="0">
                <a:solidFill>
                  <a:srgbClr val="000C14"/>
                </a:solidFill>
              </a:rPr>
              <a:t>Takes on early-stage, high-risk R&amp;D.</a:t>
            </a:r>
          </a:p>
          <a:p>
            <a:pPr marL="176213" indent="-166688">
              <a:spcBef>
                <a:spcPts val="600"/>
              </a:spcBef>
              <a:buFont typeface="Arial" panose="020B0604020202020204" pitchFamily="34" charset="0"/>
              <a:buChar char="•"/>
            </a:pPr>
            <a:r>
              <a:rPr lang="en-US" sz="1400" dirty="0">
                <a:solidFill>
                  <a:srgbClr val="000C14"/>
                </a:solidFill>
              </a:rPr>
              <a:t>Conducts research that makes it possible for industry to bring important new solutions to the market.</a:t>
            </a:r>
          </a:p>
          <a:p>
            <a:endParaRPr lang="en-US" dirty="0">
              <a:solidFill>
                <a:srgbClr val="000C14"/>
              </a:solidFill>
            </a:endParaRPr>
          </a:p>
        </p:txBody>
      </p:sp>
      <p:sp>
        <p:nvSpPr>
          <p:cNvPr id="15" name="Text Placeholder 14"/>
          <p:cNvSpPr>
            <a:spLocks noGrp="1"/>
          </p:cNvSpPr>
          <p:nvPr>
            <p:ph type="body" sz="quarter" idx="4294967295"/>
          </p:nvPr>
        </p:nvSpPr>
        <p:spPr>
          <a:xfrm>
            <a:off x="5508000" y="3323200"/>
            <a:ext cx="3326400" cy="1359194"/>
          </a:xfrm>
        </p:spPr>
        <p:txBody>
          <a:bodyPr>
            <a:noAutofit/>
          </a:bodyPr>
          <a:lstStyle/>
          <a:p>
            <a:pPr marL="0" indent="0" defTabSz="672976">
              <a:buNone/>
              <a:defRPr/>
            </a:pPr>
            <a:r>
              <a:rPr lang="en-US" sz="1400" i="1" dirty="0">
                <a:cs typeface="Calibri"/>
              </a:rPr>
              <a:t>“It is often too risky for the private sector to be on that bleeding edge of research where profits are years and years away.”</a:t>
            </a:r>
          </a:p>
          <a:p>
            <a:pPr marL="0" indent="0" defTabSz="672976">
              <a:spcBef>
                <a:spcPts val="450"/>
              </a:spcBef>
              <a:buNone/>
              <a:defRPr/>
            </a:pPr>
            <a:r>
              <a:rPr lang="en-US" sz="1200" dirty="0">
                <a:cs typeface="Calibri"/>
              </a:rPr>
              <a:t>Venkatesh </a:t>
            </a:r>
            <a:r>
              <a:rPr lang="en-US" sz="1200" dirty="0" err="1">
                <a:cs typeface="Calibri"/>
              </a:rPr>
              <a:t>Narayanamurti</a:t>
            </a:r>
            <a:r>
              <a:rPr lang="en-US" sz="1200" dirty="0">
                <a:cs typeface="Calibri"/>
              </a:rPr>
              <a:t>, Harvard Kennedy School professor of science and technology policy, told </a:t>
            </a:r>
            <a:r>
              <a:rPr lang="en-US" sz="1200" i="1" dirty="0">
                <a:cs typeface="Calibri"/>
              </a:rPr>
              <a:t>The Washington Post</a:t>
            </a:r>
            <a:endParaRPr lang="en-US" sz="1400" dirty="0">
              <a:solidFill>
                <a:srgbClr val="000C14"/>
              </a:solidFill>
            </a:endParaRPr>
          </a:p>
        </p:txBody>
      </p:sp>
      <p:sp>
        <p:nvSpPr>
          <p:cNvPr id="12" name="Title 1"/>
          <p:cNvSpPr txBox="1">
            <a:spLocks/>
          </p:cNvSpPr>
          <p:nvPr/>
        </p:nvSpPr>
        <p:spPr>
          <a:xfrm>
            <a:off x="-1" y="2481290"/>
            <a:ext cx="6994479" cy="547661"/>
          </a:xfrm>
          <a:prstGeom prst="rect">
            <a:avLst/>
          </a:prstGeom>
          <a:solidFill>
            <a:schemeClr val="accent1"/>
          </a:solidFill>
        </p:spPr>
        <p:txBody>
          <a:bodyPr vert="horz" lIns="274320" tIns="0" rIns="182880"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solidFill>
                  <a:srgbClr val="FFFFFF"/>
                </a:solidFill>
              </a:rPr>
              <a:t>Why Can’t Industry Do What We’re Doing?</a:t>
            </a:r>
          </a:p>
        </p:txBody>
      </p:sp>
    </p:spTree>
    <p:extLst>
      <p:ext uri="{BB962C8B-B14F-4D97-AF65-F5344CB8AC3E}">
        <p14:creationId xmlns:p14="http://schemas.microsoft.com/office/powerpoint/2010/main" val="4175451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BC1E9D-5403-468B-991D-F4D5D2D268FA}"/>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pic>
        <p:nvPicPr>
          <p:cNvPr id="3" name="Picture 2" descr="A close up of a device&#10;&#10;Description automatically generated">
            <a:extLst>
              <a:ext uri="{FF2B5EF4-FFF2-40B4-BE49-F238E27FC236}">
                <a16:creationId xmlns:a16="http://schemas.microsoft.com/office/drawing/2014/main" id="{0F0DFB00-937B-4F84-B488-4FACE9115EEF}"/>
              </a:ext>
            </a:extLst>
          </p:cNvPr>
          <p:cNvPicPr>
            <a:picLocks noChangeAspect="1"/>
          </p:cNvPicPr>
          <p:nvPr/>
        </p:nvPicPr>
        <p:blipFill rotWithShape="1">
          <a:blip r:embed="rId3"/>
          <a:srcRect l="3432" t="9644" r="2567"/>
          <a:stretch/>
        </p:blipFill>
        <p:spPr>
          <a:xfrm>
            <a:off x="1953805" y="23752"/>
            <a:ext cx="6756049" cy="4874332"/>
          </a:xfrm>
          <a:prstGeom prst="rect">
            <a:avLst/>
          </a:prstGeom>
        </p:spPr>
      </p:pic>
    </p:spTree>
    <p:extLst>
      <p:ext uri="{BB962C8B-B14F-4D97-AF65-F5344CB8AC3E}">
        <p14:creationId xmlns:p14="http://schemas.microsoft.com/office/powerpoint/2010/main" val="302536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0D48-6D3A-7946-B77F-CD230305206F}"/>
              </a:ext>
            </a:extLst>
          </p:cNvPr>
          <p:cNvSpPr>
            <a:spLocks noGrp="1"/>
          </p:cNvSpPr>
          <p:nvPr>
            <p:ph type="title"/>
          </p:nvPr>
        </p:nvSpPr>
        <p:spPr/>
        <p:txBody>
          <a:bodyPr/>
          <a:lstStyle/>
          <a:p>
            <a:r>
              <a:rPr lang="en-US" dirty="0"/>
              <a:t>Opportunities at NREL</a:t>
            </a:r>
          </a:p>
        </p:txBody>
      </p:sp>
      <p:sp>
        <p:nvSpPr>
          <p:cNvPr id="5" name="TextBox 4">
            <a:extLst>
              <a:ext uri="{FF2B5EF4-FFF2-40B4-BE49-F238E27FC236}">
                <a16:creationId xmlns:a16="http://schemas.microsoft.com/office/drawing/2014/main" id="{8D0D897B-BFF9-9B44-98BA-8383B3806854}"/>
              </a:ext>
            </a:extLst>
          </p:cNvPr>
          <p:cNvSpPr txBox="1"/>
          <p:nvPr/>
        </p:nvSpPr>
        <p:spPr>
          <a:xfrm>
            <a:off x="4687536" y="4336289"/>
            <a:ext cx="4350714" cy="523220"/>
          </a:xfrm>
          <a:prstGeom prst="rect">
            <a:avLst/>
          </a:prstGeom>
          <a:noFill/>
        </p:spPr>
        <p:txBody>
          <a:bodyPr wrap="square" rtlCol="0">
            <a:spAutoFit/>
          </a:bodyPr>
          <a:lstStyle/>
          <a:p>
            <a:pPr algn="ctr"/>
            <a:r>
              <a:rPr lang="en-US" sz="1400" dirty="0">
                <a:hlinkClick r:id="rId2"/>
              </a:rPr>
              <a:t>https://www.energy.gov/diversity/events/science-undergraduate-laboratory-internships-suli</a:t>
            </a:r>
            <a:endParaRPr lang="en-US" sz="1400" dirty="0"/>
          </a:p>
        </p:txBody>
      </p:sp>
      <p:pic>
        <p:nvPicPr>
          <p:cNvPr id="4" name="Picture 3">
            <a:extLst>
              <a:ext uri="{FF2B5EF4-FFF2-40B4-BE49-F238E27FC236}">
                <a16:creationId xmlns:a16="http://schemas.microsoft.com/office/drawing/2014/main" id="{88CF51F5-B5D9-5447-8D9D-2C58DDDAD0FA}"/>
              </a:ext>
            </a:extLst>
          </p:cNvPr>
          <p:cNvPicPr>
            <a:picLocks noChangeAspect="1"/>
          </p:cNvPicPr>
          <p:nvPr/>
        </p:nvPicPr>
        <p:blipFill>
          <a:blip r:embed="rId3"/>
          <a:srcRect/>
          <a:stretch/>
        </p:blipFill>
        <p:spPr>
          <a:xfrm>
            <a:off x="4748303" y="1408398"/>
            <a:ext cx="4229180" cy="2710067"/>
          </a:xfrm>
          <a:prstGeom prst="rect">
            <a:avLst/>
          </a:prstGeom>
        </p:spPr>
      </p:pic>
      <p:pic>
        <p:nvPicPr>
          <p:cNvPr id="6" name="Picture 5">
            <a:extLst>
              <a:ext uri="{FF2B5EF4-FFF2-40B4-BE49-F238E27FC236}">
                <a16:creationId xmlns:a16="http://schemas.microsoft.com/office/drawing/2014/main" id="{15B4B776-6F8E-3F49-9FBD-EA8BC42B1F67}"/>
              </a:ext>
            </a:extLst>
          </p:cNvPr>
          <p:cNvPicPr>
            <a:picLocks noChangeAspect="1"/>
          </p:cNvPicPr>
          <p:nvPr/>
        </p:nvPicPr>
        <p:blipFill>
          <a:blip r:embed="rId4"/>
          <a:stretch>
            <a:fillRect/>
          </a:stretch>
        </p:blipFill>
        <p:spPr>
          <a:xfrm>
            <a:off x="166518" y="1300392"/>
            <a:ext cx="4218212" cy="2926080"/>
          </a:xfrm>
          <a:prstGeom prst="rect">
            <a:avLst/>
          </a:prstGeom>
        </p:spPr>
      </p:pic>
      <p:sp>
        <p:nvSpPr>
          <p:cNvPr id="10" name="TextBox 9">
            <a:extLst>
              <a:ext uri="{FF2B5EF4-FFF2-40B4-BE49-F238E27FC236}">
                <a16:creationId xmlns:a16="http://schemas.microsoft.com/office/drawing/2014/main" id="{C79E55A1-64C2-7C41-B09B-FD55544E81BA}"/>
              </a:ext>
            </a:extLst>
          </p:cNvPr>
          <p:cNvSpPr txBox="1"/>
          <p:nvPr/>
        </p:nvSpPr>
        <p:spPr>
          <a:xfrm>
            <a:off x="1070814" y="4321797"/>
            <a:ext cx="2409619" cy="307777"/>
          </a:xfrm>
          <a:prstGeom prst="rect">
            <a:avLst/>
          </a:prstGeom>
          <a:noFill/>
        </p:spPr>
        <p:txBody>
          <a:bodyPr wrap="square" rtlCol="0">
            <a:spAutoFit/>
          </a:bodyPr>
          <a:lstStyle/>
          <a:p>
            <a:r>
              <a:rPr lang="en-US" sz="1400" dirty="0">
                <a:hlinkClick r:id="rId5"/>
              </a:rPr>
              <a:t>https://www.nrel.gov/careers/</a:t>
            </a:r>
            <a:endParaRPr lang="en-US" sz="1400" dirty="0"/>
          </a:p>
        </p:txBody>
      </p:sp>
      <p:graphicFrame>
        <p:nvGraphicFramePr>
          <p:cNvPr id="11" name="Table 10">
            <a:extLst>
              <a:ext uri="{FF2B5EF4-FFF2-40B4-BE49-F238E27FC236}">
                <a16:creationId xmlns:a16="http://schemas.microsoft.com/office/drawing/2014/main" id="{67D1B9C7-515B-824F-BB5E-12D500CA839C}"/>
              </a:ext>
            </a:extLst>
          </p:cNvPr>
          <p:cNvGraphicFramePr>
            <a:graphicFrameLocks noGrp="1"/>
          </p:cNvGraphicFramePr>
          <p:nvPr>
            <p:extLst>
              <p:ext uri="{D42A27DB-BD31-4B8C-83A1-F6EECF244321}">
                <p14:modId xmlns:p14="http://schemas.microsoft.com/office/powerpoint/2010/main" val="2269853483"/>
              </p:ext>
            </p:extLst>
          </p:nvPr>
        </p:nvGraphicFramePr>
        <p:xfrm>
          <a:off x="6640082" y="72067"/>
          <a:ext cx="2179178" cy="1021795"/>
        </p:xfrm>
        <a:graphic>
          <a:graphicData uri="http://schemas.openxmlformats.org/drawingml/2006/table">
            <a:tbl>
              <a:tblPr/>
              <a:tblGrid>
                <a:gridCol w="2179178">
                  <a:extLst>
                    <a:ext uri="{9D8B030D-6E8A-4147-A177-3AD203B41FA5}">
                      <a16:colId xmlns:a16="http://schemas.microsoft.com/office/drawing/2014/main" val="3430924790"/>
                    </a:ext>
                  </a:extLst>
                </a:gridCol>
              </a:tblGrid>
              <a:tr h="1021795">
                <a:tc>
                  <a:txBody>
                    <a:bodyPr/>
                    <a:lstStyle/>
                    <a:p>
                      <a:pPr algn="ctr"/>
                      <a:r>
                        <a:rPr lang="en-US" b="1" dirty="0">
                          <a:solidFill>
                            <a:srgbClr val="CC0000"/>
                          </a:solidFill>
                          <a:effectLst/>
                        </a:rPr>
                        <a:t>May 28, 2020</a:t>
                      </a:r>
                    </a:p>
                    <a:p>
                      <a:pPr algn="ctr"/>
                      <a:r>
                        <a:rPr lang="en-US" b="1" dirty="0">
                          <a:solidFill>
                            <a:srgbClr val="CC0000"/>
                          </a:solidFill>
                          <a:effectLst/>
                        </a:rPr>
                        <a:t>5:00 PM ET</a:t>
                      </a:r>
                      <a:endParaRPr lang="en-US" dirty="0">
                        <a:effectLst/>
                      </a:endParaRPr>
                    </a:p>
                  </a:txBody>
                  <a:tcPr anchor="ctr">
                    <a:lnL w="38100" cap="flat" cmpd="sng" algn="ctr">
                      <a:solidFill>
                        <a:srgbClr val="F5F5F5"/>
                      </a:solidFill>
                      <a:prstDash val="solid"/>
                      <a:round/>
                      <a:headEnd type="none" w="med" len="med"/>
                      <a:tailEnd type="none" w="med" len="med"/>
                    </a:lnL>
                    <a:lnR w="38100" cap="flat" cmpd="sng" algn="ctr">
                      <a:solidFill>
                        <a:srgbClr val="F5F5F5"/>
                      </a:solidFill>
                      <a:prstDash val="solid"/>
                      <a:round/>
                      <a:headEnd type="none" w="med" len="med"/>
                      <a:tailEnd type="none" w="med" len="med"/>
                    </a:lnR>
                    <a:lnT w="38100" cap="flat" cmpd="sng" algn="ctr">
                      <a:solidFill>
                        <a:srgbClr val="F5F5F5"/>
                      </a:solidFill>
                      <a:prstDash val="solid"/>
                      <a:round/>
                      <a:headEnd type="none" w="med" len="med"/>
                      <a:tailEnd type="none" w="med" len="med"/>
                    </a:lnT>
                    <a:lnB w="3810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415927206"/>
                  </a:ext>
                </a:extLst>
              </a:tr>
            </a:tbl>
          </a:graphicData>
        </a:graphic>
      </p:graphicFrame>
    </p:spTree>
    <p:extLst>
      <p:ext uri="{BB962C8B-B14F-4D97-AF65-F5344CB8AC3E}">
        <p14:creationId xmlns:p14="http://schemas.microsoft.com/office/powerpoint/2010/main" val="3757324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0FC33E-6EBE-0949-9D9D-A95507227F9E}"/>
              </a:ext>
            </a:extLst>
          </p:cNvPr>
          <p:cNvSpPr>
            <a:spLocks noGrp="1"/>
          </p:cNvSpPr>
          <p:nvPr>
            <p:ph type="body" sz="quarter" idx="50"/>
          </p:nvPr>
        </p:nvSpPr>
        <p:spPr>
          <a:xfrm>
            <a:off x="532809" y="3154891"/>
            <a:ext cx="8267686" cy="1738313"/>
          </a:xfrm>
          <a:ln>
            <a:noFill/>
          </a:ln>
        </p:spPr>
        <p:txBody>
          <a:bodyPr anchor="ctr"/>
          <a:lstStyle/>
          <a:p>
            <a:pPr marL="342900" indent="-342900">
              <a:buFont typeface="Arial" panose="020B0604020202020204" pitchFamily="34" charset="0"/>
              <a:buChar char="•"/>
            </a:pPr>
            <a:r>
              <a:rPr lang="en-US" dirty="0"/>
              <a:t>Offshore wind development in US is accelerating</a:t>
            </a:r>
          </a:p>
          <a:p>
            <a:pPr marL="342900" indent="-342900">
              <a:buFont typeface="Arial" panose="020B0604020202020204" pitchFamily="34" charset="0"/>
              <a:buChar char="•"/>
            </a:pPr>
            <a:r>
              <a:rPr lang="en-US" dirty="0"/>
              <a:t>Information in the wind sector is modernizing</a:t>
            </a:r>
          </a:p>
          <a:p>
            <a:pPr marL="342900" indent="-342900">
              <a:buFont typeface="Arial" panose="020B0604020202020204" pitchFamily="34" charset="0"/>
              <a:buChar char="•"/>
            </a:pPr>
            <a:r>
              <a:rPr lang="en-US" dirty="0"/>
              <a:t>Wind is starting to provide additional grid complexity and grid services </a:t>
            </a:r>
          </a:p>
        </p:txBody>
      </p:sp>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5" name="Title 1">
            <a:extLst>
              <a:ext uri="{FF2B5EF4-FFF2-40B4-BE49-F238E27FC236}">
                <a16:creationId xmlns:a16="http://schemas.microsoft.com/office/drawing/2014/main" id="{E342F0D9-B898-A747-804D-B0B0C56DB134}"/>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What’s next for wind?</a:t>
            </a:r>
          </a:p>
        </p:txBody>
      </p:sp>
    </p:spTree>
    <p:extLst>
      <p:ext uri="{BB962C8B-B14F-4D97-AF65-F5344CB8AC3E}">
        <p14:creationId xmlns:p14="http://schemas.microsoft.com/office/powerpoint/2010/main" val="64531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BF7DA-E0A5-C14F-AD1C-15866DCE8642}"/>
              </a:ext>
            </a:extLst>
          </p:cNvPr>
          <p:cNvSpPr>
            <a:spLocks noGrp="1"/>
          </p:cNvSpPr>
          <p:nvPr>
            <p:ph type="body" sz="quarter" idx="51"/>
          </p:nvPr>
        </p:nvSpPr>
        <p:spPr>
          <a:xfrm>
            <a:off x="105744" y="402589"/>
            <a:ext cx="985919" cy="1096963"/>
          </a:xfrm>
        </p:spPr>
        <p:txBody>
          <a:bodyPr/>
          <a:lstStyle/>
          <a:p>
            <a:r>
              <a:rPr lang="en-US" dirty="0"/>
              <a:t>Bio</a:t>
            </a:r>
            <a:r>
              <a:rPr lang="en-US" sz="2400" dirty="0"/>
              <a:t>:</a:t>
            </a:r>
            <a:endParaRPr lang="en-US" dirty="0"/>
          </a:p>
        </p:txBody>
      </p:sp>
      <p:sp>
        <p:nvSpPr>
          <p:cNvPr id="4" name="TextBox 3">
            <a:extLst>
              <a:ext uri="{FF2B5EF4-FFF2-40B4-BE49-F238E27FC236}">
                <a16:creationId xmlns:a16="http://schemas.microsoft.com/office/drawing/2014/main" id="{075A8B3C-AA0A-6D4E-BA26-F6C6030F6B43}"/>
              </a:ext>
            </a:extLst>
          </p:cNvPr>
          <p:cNvSpPr txBox="1"/>
          <p:nvPr/>
        </p:nvSpPr>
        <p:spPr>
          <a:xfrm>
            <a:off x="41518" y="3780380"/>
            <a:ext cx="1716617" cy="1077218"/>
          </a:xfrm>
          <a:prstGeom prst="rect">
            <a:avLst/>
          </a:prstGeom>
          <a:noFill/>
        </p:spPr>
        <p:txBody>
          <a:bodyPr wrap="square" rtlCol="0">
            <a:spAutoFit/>
          </a:bodyPr>
          <a:lstStyle/>
          <a:p>
            <a:r>
              <a:rPr lang="en-US" sz="1600" dirty="0">
                <a:solidFill>
                  <a:schemeClr val="bg1"/>
                </a:solidFill>
                <a:hlinkClick r:id="rId2">
                  <a:extLst>
                    <a:ext uri="{A12FA001-AC4F-418D-AE19-62706E023703}">
                      <ahyp:hlinkClr xmlns:ahyp="http://schemas.microsoft.com/office/drawing/2018/hyperlinkcolor" val="tx"/>
                    </a:ext>
                  </a:extLst>
                </a:hlinkClick>
              </a:rPr>
              <a:t>Github</a:t>
            </a:r>
            <a:endParaRPr lang="en-US" sz="1600" dirty="0">
              <a:solidFill>
                <a:schemeClr val="bg1"/>
              </a:solidFill>
              <a:hlinkClick r:id="rId3">
                <a:extLst>
                  <a:ext uri="{A12FA001-AC4F-418D-AE19-62706E023703}">
                    <ahyp:hlinkClr xmlns:ahyp="http://schemas.microsoft.com/office/drawing/2018/hyperlinkcolor" val="tx"/>
                  </a:ext>
                </a:extLst>
              </a:hlinkClick>
            </a:endParaRPr>
          </a:p>
          <a:p>
            <a:r>
              <a:rPr lang="en-US" sz="1600" dirty="0">
                <a:solidFill>
                  <a:schemeClr val="bg1"/>
                </a:solidFill>
                <a:hlinkClick r:id="rId3">
                  <a:extLst>
                    <a:ext uri="{A12FA001-AC4F-418D-AE19-62706E023703}">
                      <ahyp:hlinkClr xmlns:ahyp="http://schemas.microsoft.com/office/drawing/2018/hyperlinkcolor" val="tx"/>
                    </a:ext>
                  </a:extLst>
                </a:hlinkClick>
              </a:rPr>
              <a:t>Google Scholar</a:t>
            </a:r>
            <a:endParaRPr lang="en-US" sz="1600" dirty="0">
              <a:solidFill>
                <a:schemeClr val="bg1"/>
              </a:solidFill>
              <a:hlinkClick r:id="rId4">
                <a:extLst>
                  <a:ext uri="{A12FA001-AC4F-418D-AE19-62706E023703}">
                    <ahyp:hlinkClr xmlns:ahyp="http://schemas.microsoft.com/office/drawing/2018/hyperlinkcolor" val="tx"/>
                  </a:ext>
                </a:extLst>
              </a:hlinkClick>
            </a:endParaRPr>
          </a:p>
          <a:p>
            <a:r>
              <a:rPr lang="en-US" sz="1600" dirty="0">
                <a:solidFill>
                  <a:schemeClr val="bg1"/>
                </a:solidFill>
                <a:hlinkClick r:id="rId4">
                  <a:extLst>
                    <a:ext uri="{A12FA001-AC4F-418D-AE19-62706E023703}">
                      <ahyp:hlinkClr xmlns:ahyp="http://schemas.microsoft.com/office/drawing/2018/hyperlinkcolor" val="tx"/>
                    </a:ext>
                  </a:extLst>
                </a:hlinkClick>
              </a:rPr>
              <a:t>Portfolio</a:t>
            </a:r>
            <a:endParaRPr lang="en-US" sz="1600" dirty="0">
              <a:solidFill>
                <a:schemeClr val="bg1"/>
              </a:solidFill>
            </a:endParaRPr>
          </a:p>
          <a:p>
            <a:r>
              <a:rPr lang="en-US" sz="1600" dirty="0">
                <a:solidFill>
                  <a:schemeClr val="bg1"/>
                </a:solidFill>
                <a:hlinkClick r:id="rId5">
                  <a:extLst>
                    <a:ext uri="{A12FA001-AC4F-418D-AE19-62706E023703}">
                      <ahyp:hlinkClr xmlns:ahyp="http://schemas.microsoft.com/office/drawing/2018/hyperlinkcolor" val="tx"/>
                    </a:ext>
                  </a:extLst>
                </a:hlinkClick>
              </a:rPr>
              <a:t>LinkedIn</a:t>
            </a:r>
            <a:endParaRPr lang="en-US" sz="1600" dirty="0">
              <a:solidFill>
                <a:schemeClr val="bg1"/>
              </a:solidFill>
            </a:endParaRPr>
          </a:p>
        </p:txBody>
      </p:sp>
      <p:pic>
        <p:nvPicPr>
          <p:cNvPr id="6" name="Picture 5">
            <a:extLst>
              <a:ext uri="{FF2B5EF4-FFF2-40B4-BE49-F238E27FC236}">
                <a16:creationId xmlns:a16="http://schemas.microsoft.com/office/drawing/2014/main" id="{D3C9ACEB-4315-1D45-9AA0-DDCA1F255D92}"/>
              </a:ext>
            </a:extLst>
          </p:cNvPr>
          <p:cNvPicPr>
            <a:picLocks noChangeAspect="1"/>
          </p:cNvPicPr>
          <p:nvPr/>
        </p:nvPicPr>
        <p:blipFill>
          <a:blip r:embed="rId6"/>
          <a:stretch>
            <a:fillRect/>
          </a:stretch>
        </p:blipFill>
        <p:spPr>
          <a:xfrm>
            <a:off x="6362163" y="174651"/>
            <a:ext cx="2630736" cy="4216720"/>
          </a:xfrm>
          <a:prstGeom prst="rect">
            <a:avLst/>
          </a:prstGeom>
        </p:spPr>
      </p:pic>
      <p:pic>
        <p:nvPicPr>
          <p:cNvPr id="9" name="Picture 8" descr="Text&#10;&#10;Description automatically generated">
            <a:extLst>
              <a:ext uri="{FF2B5EF4-FFF2-40B4-BE49-F238E27FC236}">
                <a16:creationId xmlns:a16="http://schemas.microsoft.com/office/drawing/2014/main" id="{5F16B617-A3A5-1747-A9B1-AF74A19489FA}"/>
              </a:ext>
            </a:extLst>
          </p:cNvPr>
          <p:cNvPicPr>
            <a:picLocks noChangeAspect="1"/>
          </p:cNvPicPr>
          <p:nvPr/>
        </p:nvPicPr>
        <p:blipFill>
          <a:blip r:embed="rId7"/>
          <a:stretch>
            <a:fillRect/>
          </a:stretch>
        </p:blipFill>
        <p:spPr>
          <a:xfrm>
            <a:off x="2174381" y="402589"/>
            <a:ext cx="3683702" cy="285750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84394E8E-DBC2-5349-96EA-123666701FF9}"/>
              </a:ext>
            </a:extLst>
          </p:cNvPr>
          <p:cNvPicPr>
            <a:picLocks noChangeAspect="1"/>
          </p:cNvPicPr>
          <p:nvPr/>
        </p:nvPicPr>
        <p:blipFill rotWithShape="1">
          <a:blip r:embed="rId8"/>
          <a:srcRect b="7328"/>
          <a:stretch/>
        </p:blipFill>
        <p:spPr>
          <a:xfrm>
            <a:off x="2174381" y="3427509"/>
            <a:ext cx="3683702" cy="1430089"/>
          </a:xfrm>
          <a:prstGeom prst="rect">
            <a:avLst/>
          </a:prstGeom>
        </p:spPr>
      </p:pic>
      <p:pic>
        <p:nvPicPr>
          <p:cNvPr id="16" name="Picture 15">
            <a:extLst>
              <a:ext uri="{FF2B5EF4-FFF2-40B4-BE49-F238E27FC236}">
                <a16:creationId xmlns:a16="http://schemas.microsoft.com/office/drawing/2014/main" id="{A347C712-243D-DA4B-A682-E79B6109426E}"/>
              </a:ext>
            </a:extLst>
          </p:cNvPr>
          <p:cNvPicPr>
            <a:picLocks noChangeAspect="1"/>
          </p:cNvPicPr>
          <p:nvPr/>
        </p:nvPicPr>
        <p:blipFill>
          <a:blip r:embed="rId9"/>
          <a:stretch>
            <a:fillRect/>
          </a:stretch>
        </p:blipFill>
        <p:spPr>
          <a:xfrm>
            <a:off x="6900934" y="4459788"/>
            <a:ext cx="1766820" cy="291085"/>
          </a:xfrm>
          <a:prstGeom prst="rect">
            <a:avLst/>
          </a:prstGeom>
        </p:spPr>
      </p:pic>
    </p:spTree>
    <p:extLst>
      <p:ext uri="{BB962C8B-B14F-4D97-AF65-F5344CB8AC3E}">
        <p14:creationId xmlns:p14="http://schemas.microsoft.com/office/powerpoint/2010/main" val="13230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6" name="TextBox 5">
            <a:extLst>
              <a:ext uri="{FF2B5EF4-FFF2-40B4-BE49-F238E27FC236}">
                <a16:creationId xmlns:a16="http://schemas.microsoft.com/office/drawing/2014/main" id="{A1C208F7-52D6-3547-A594-82C495F47D2C}"/>
              </a:ext>
            </a:extLst>
          </p:cNvPr>
          <p:cNvSpPr txBox="1"/>
          <p:nvPr/>
        </p:nvSpPr>
        <p:spPr>
          <a:xfrm>
            <a:off x="550334" y="3454400"/>
            <a:ext cx="5087098" cy="2031325"/>
          </a:xfrm>
          <a:prstGeom prst="rect">
            <a:avLst/>
          </a:prstGeom>
          <a:noFill/>
        </p:spPr>
        <p:txBody>
          <a:bodyPr wrap="none" rtlCol="0">
            <a:spAutoFit/>
          </a:bodyPr>
          <a:lstStyle/>
          <a:p>
            <a:r>
              <a:rPr lang="en-US" dirty="0"/>
              <a:t>Nicholas Hamilton</a:t>
            </a:r>
          </a:p>
          <a:p>
            <a:r>
              <a:rPr lang="en-US" dirty="0"/>
              <a:t>Researcher | National Renewable Energy Laboratory</a:t>
            </a:r>
          </a:p>
          <a:p>
            <a:r>
              <a:rPr lang="en-US" u="sng" dirty="0">
                <a:hlinkClick r:id="rId3" tooltip="mailto:Nicholas.hamilton@nrel.gov"/>
              </a:rPr>
              <a:t>Nicholas.hamilton@nrel.gov</a:t>
            </a:r>
            <a:endParaRPr lang="en-US" dirty="0"/>
          </a:p>
          <a:p>
            <a:r>
              <a:rPr lang="en-US" strike="sngStrike" dirty="0"/>
              <a:t>O: 303.384.6945</a:t>
            </a:r>
            <a:r>
              <a:rPr lang="en-US" dirty="0"/>
              <a:t> </a:t>
            </a:r>
            <a:r>
              <a:rPr lang="en-US" sz="1200" dirty="0">
                <a:solidFill>
                  <a:schemeClr val="accent5">
                    <a:lumMod val="75000"/>
                  </a:schemeClr>
                </a:solidFill>
              </a:rPr>
              <a:t>who has an office anymore?</a:t>
            </a:r>
            <a:endParaRPr lang="en-US" sz="1200" strike="sngStrike" dirty="0">
              <a:solidFill>
                <a:schemeClr val="accent5">
                  <a:lumMod val="75000"/>
                </a:schemeClr>
              </a:solidFill>
            </a:endParaRPr>
          </a:p>
          <a:p>
            <a:r>
              <a:rPr lang="en-US" dirty="0"/>
              <a:t>M: 720-551-1897</a:t>
            </a:r>
          </a:p>
          <a:p>
            <a:r>
              <a:rPr lang="en-US" dirty="0"/>
              <a:t> </a:t>
            </a:r>
          </a:p>
          <a:p>
            <a:endParaRPr lang="en-US" dirty="0"/>
          </a:p>
        </p:txBody>
      </p:sp>
      <p:grpSp>
        <p:nvGrpSpPr>
          <p:cNvPr id="10" name="Group 9">
            <a:extLst>
              <a:ext uri="{FF2B5EF4-FFF2-40B4-BE49-F238E27FC236}">
                <a16:creationId xmlns:a16="http://schemas.microsoft.com/office/drawing/2014/main" id="{37020892-C950-8E42-96AA-9A21C505A6EB}"/>
              </a:ext>
            </a:extLst>
          </p:cNvPr>
          <p:cNvGrpSpPr/>
          <p:nvPr/>
        </p:nvGrpSpPr>
        <p:grpSpPr>
          <a:xfrm>
            <a:off x="7064088" y="3902101"/>
            <a:ext cx="2020643" cy="1241399"/>
            <a:chOff x="7064088" y="3902101"/>
            <a:chExt cx="2020643" cy="1241399"/>
          </a:xfrm>
        </p:grpSpPr>
        <p:pic>
          <p:nvPicPr>
            <p:cNvPr id="8" name="Picture 7">
              <a:extLst>
                <a:ext uri="{FF2B5EF4-FFF2-40B4-BE49-F238E27FC236}">
                  <a16:creationId xmlns:a16="http://schemas.microsoft.com/office/drawing/2014/main" id="{6325C723-5463-394E-81B5-124E10F31CA1}"/>
                </a:ext>
              </a:extLst>
            </p:cNvPr>
            <p:cNvPicPr>
              <a:picLocks noChangeAspect="1"/>
            </p:cNvPicPr>
            <p:nvPr/>
          </p:nvPicPr>
          <p:blipFill>
            <a:blip r:embed="rId4"/>
            <a:stretch>
              <a:fillRect/>
            </a:stretch>
          </p:blipFill>
          <p:spPr>
            <a:xfrm>
              <a:off x="7064088" y="4271433"/>
              <a:ext cx="2020643" cy="872067"/>
            </a:xfrm>
            <a:prstGeom prst="rect">
              <a:avLst/>
            </a:prstGeom>
          </p:spPr>
        </p:pic>
        <p:sp>
          <p:nvSpPr>
            <p:cNvPr id="9" name="TextBox 8">
              <a:extLst>
                <a:ext uri="{FF2B5EF4-FFF2-40B4-BE49-F238E27FC236}">
                  <a16:creationId xmlns:a16="http://schemas.microsoft.com/office/drawing/2014/main" id="{1C79708F-1C02-6545-8BEC-54E6FC7BD59E}"/>
                </a:ext>
              </a:extLst>
            </p:cNvPr>
            <p:cNvSpPr txBox="1"/>
            <p:nvPr/>
          </p:nvSpPr>
          <p:spPr>
            <a:xfrm>
              <a:off x="7311508" y="3902101"/>
              <a:ext cx="1525802" cy="369332"/>
            </a:xfrm>
            <a:prstGeom prst="rect">
              <a:avLst/>
            </a:prstGeom>
            <a:noFill/>
          </p:spPr>
          <p:txBody>
            <a:bodyPr wrap="none" rtlCol="0">
              <a:spAutoFit/>
            </a:bodyPr>
            <a:lstStyle/>
            <a:p>
              <a:r>
                <a:rPr lang="en-US" b="1" dirty="0" err="1"/>
                <a:t>www.nrel.gov</a:t>
              </a:r>
              <a:endParaRPr lang="en-US" b="1" dirty="0"/>
            </a:p>
          </p:txBody>
        </p:sp>
      </p:grpSp>
      <p:sp>
        <p:nvSpPr>
          <p:cNvPr id="11" name="Title 1">
            <a:extLst>
              <a:ext uri="{FF2B5EF4-FFF2-40B4-BE49-F238E27FC236}">
                <a16:creationId xmlns:a16="http://schemas.microsoft.com/office/drawing/2014/main" id="{071CEFBF-7BFF-0F40-AB95-2FB744A55628}"/>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Contact</a:t>
            </a:r>
          </a:p>
        </p:txBody>
      </p:sp>
    </p:spTree>
    <p:extLst>
      <p:ext uri="{BB962C8B-B14F-4D97-AF65-F5344CB8AC3E}">
        <p14:creationId xmlns:p14="http://schemas.microsoft.com/office/powerpoint/2010/main" val="55579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3" y="1252017"/>
            <a:ext cx="5203431" cy="1348326"/>
          </a:xfrm>
        </p:spPr>
        <p:txBody>
          <a:bodyPr/>
          <a:lstStyle/>
          <a:p>
            <a:r>
              <a:rPr lang="en-US" dirty="0"/>
              <a:t>Wind Turbine Wake Modeling</a:t>
            </a:r>
          </a:p>
        </p:txBody>
      </p:sp>
    </p:spTree>
    <p:extLst>
      <p:ext uri="{BB962C8B-B14F-4D97-AF65-F5344CB8AC3E}">
        <p14:creationId xmlns:p14="http://schemas.microsoft.com/office/powerpoint/2010/main" val="88763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D4F8-7C3F-B943-A6C2-726AEC2BB6FF}"/>
              </a:ext>
            </a:extLst>
          </p:cNvPr>
          <p:cNvSpPr>
            <a:spLocks noGrp="1"/>
          </p:cNvSpPr>
          <p:nvPr>
            <p:ph type="title"/>
          </p:nvPr>
        </p:nvSpPr>
        <p:spPr/>
        <p:txBody>
          <a:bodyPr/>
          <a:lstStyle/>
          <a:p>
            <a:r>
              <a:rPr lang="en-US" dirty="0"/>
              <a:t>Wind Turbine Wakes</a:t>
            </a:r>
          </a:p>
        </p:txBody>
      </p:sp>
      <p:pic>
        <p:nvPicPr>
          <p:cNvPr id="3" name="Picture 2">
            <a:extLst>
              <a:ext uri="{FF2B5EF4-FFF2-40B4-BE49-F238E27FC236}">
                <a16:creationId xmlns:a16="http://schemas.microsoft.com/office/drawing/2014/main" id="{56F209BB-6041-5C45-9AF4-560CC5814BDB}"/>
              </a:ext>
            </a:extLst>
          </p:cNvPr>
          <p:cNvPicPr>
            <a:picLocks noChangeAspect="1"/>
          </p:cNvPicPr>
          <p:nvPr/>
        </p:nvPicPr>
        <p:blipFill>
          <a:blip r:embed="rId2"/>
          <a:stretch>
            <a:fillRect/>
          </a:stretch>
        </p:blipFill>
        <p:spPr>
          <a:xfrm>
            <a:off x="3774017" y="803169"/>
            <a:ext cx="5149850" cy="3537162"/>
          </a:xfrm>
          <a:prstGeom prst="rect">
            <a:avLst/>
          </a:prstGeom>
        </p:spPr>
      </p:pic>
      <p:sp>
        <p:nvSpPr>
          <p:cNvPr id="4" name="TextBox 3">
            <a:extLst>
              <a:ext uri="{FF2B5EF4-FFF2-40B4-BE49-F238E27FC236}">
                <a16:creationId xmlns:a16="http://schemas.microsoft.com/office/drawing/2014/main" id="{9A67C75F-24E3-694A-94E6-391CD7080444}"/>
              </a:ext>
            </a:extLst>
          </p:cNvPr>
          <p:cNvSpPr txBox="1"/>
          <p:nvPr/>
        </p:nvSpPr>
        <p:spPr>
          <a:xfrm>
            <a:off x="338666" y="1049867"/>
            <a:ext cx="2912533" cy="3416320"/>
          </a:xfrm>
          <a:prstGeom prst="rect">
            <a:avLst/>
          </a:prstGeom>
          <a:noFill/>
        </p:spPr>
        <p:txBody>
          <a:bodyPr wrap="square" rtlCol="0">
            <a:spAutoFit/>
          </a:bodyPr>
          <a:lstStyle/>
          <a:p>
            <a:r>
              <a:rPr lang="en-US" dirty="0"/>
              <a:t>Wind turbines extract kinetic energy from the atmosphere leading to: </a:t>
            </a:r>
          </a:p>
          <a:p>
            <a:pPr marL="285750" indent="-285750">
              <a:buFont typeface="Arial" panose="020B0604020202020204" pitchFamily="34" charset="0"/>
              <a:buChar char="•"/>
            </a:pPr>
            <a:r>
              <a:rPr lang="en-US" dirty="0"/>
              <a:t>Region of reduced momentum</a:t>
            </a:r>
          </a:p>
          <a:p>
            <a:pPr marL="285750" indent="-285750">
              <a:buFont typeface="Arial" panose="020B0604020202020204" pitchFamily="34" charset="0"/>
              <a:buChar char="•"/>
            </a:pPr>
            <a:r>
              <a:rPr lang="en-US" dirty="0"/>
              <a:t>Increased turbulence</a:t>
            </a:r>
          </a:p>
          <a:p>
            <a:pPr marL="285750" indent="-285750">
              <a:buFont typeface="Arial" panose="020B0604020202020204" pitchFamily="34" charset="0"/>
              <a:buChar char="•"/>
            </a:pPr>
            <a:r>
              <a:rPr lang="en-US" dirty="0"/>
              <a:t>Power losses for downstream turbines</a:t>
            </a:r>
          </a:p>
          <a:p>
            <a:pPr marL="285750" indent="-285750">
              <a:buFont typeface="Arial" panose="020B0604020202020204" pitchFamily="34" charset="0"/>
              <a:buChar char="•"/>
            </a:pPr>
            <a:r>
              <a:rPr lang="en-US" dirty="0"/>
              <a:t>Variability in plant behavior</a:t>
            </a:r>
          </a:p>
          <a:p>
            <a:pPr marL="285750" indent="-285750">
              <a:buFont typeface="Arial" panose="020B0604020202020204" pitchFamily="34" charset="0"/>
              <a:buChar char="•"/>
            </a:pPr>
            <a:r>
              <a:rPr lang="en-US" dirty="0"/>
              <a:t>Constraints on wind plant design</a:t>
            </a:r>
          </a:p>
        </p:txBody>
      </p:sp>
      <p:sp>
        <p:nvSpPr>
          <p:cNvPr id="5" name="TextBox 4">
            <a:extLst>
              <a:ext uri="{FF2B5EF4-FFF2-40B4-BE49-F238E27FC236}">
                <a16:creationId xmlns:a16="http://schemas.microsoft.com/office/drawing/2014/main" id="{B2264CEA-57F8-F345-9289-992026730DB5}"/>
              </a:ext>
            </a:extLst>
          </p:cNvPr>
          <p:cNvSpPr txBox="1"/>
          <p:nvPr/>
        </p:nvSpPr>
        <p:spPr>
          <a:xfrm>
            <a:off x="3917950" y="4366985"/>
            <a:ext cx="4447116" cy="646331"/>
          </a:xfrm>
          <a:prstGeom prst="rect">
            <a:avLst/>
          </a:prstGeom>
          <a:noFill/>
        </p:spPr>
        <p:txBody>
          <a:bodyPr wrap="square" rtlCol="0">
            <a:spAutoFit/>
          </a:bodyPr>
          <a:lstStyle/>
          <a:p>
            <a:r>
              <a:rPr lang="en-US" sz="1200" dirty="0"/>
              <a:t>Tommy </a:t>
            </a:r>
            <a:r>
              <a:rPr lang="en-US" sz="1200" dirty="0" err="1"/>
              <a:t>Herges</a:t>
            </a:r>
            <a:r>
              <a:rPr lang="en-US" sz="1200" dirty="0"/>
              <a:t>, Sandia National Laboratory </a:t>
            </a:r>
            <a:r>
              <a:rPr lang="en-US" sz="1200" dirty="0">
                <a:hlinkClick r:id="rId3"/>
              </a:rPr>
              <a:t>https://www.energy.gov/eere/wind/articles/atmospheric-conditions-drive-turbine-wake-behavior-sandia-national-laboratories</a:t>
            </a:r>
            <a:r>
              <a:rPr lang="en-US" sz="1200" dirty="0"/>
              <a:t> </a:t>
            </a:r>
          </a:p>
        </p:txBody>
      </p:sp>
    </p:spTree>
    <p:extLst>
      <p:ext uri="{BB962C8B-B14F-4D97-AF65-F5344CB8AC3E}">
        <p14:creationId xmlns:p14="http://schemas.microsoft.com/office/powerpoint/2010/main" val="179274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Tree>
    <p:extLst>
      <p:ext uri="{BB962C8B-B14F-4D97-AF65-F5344CB8AC3E}">
        <p14:creationId xmlns:p14="http://schemas.microsoft.com/office/powerpoint/2010/main" val="2074329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pic>
        <p:nvPicPr>
          <p:cNvPr id="39" name="Picture 38">
            <a:extLst>
              <a:ext uri="{FF2B5EF4-FFF2-40B4-BE49-F238E27FC236}">
                <a16:creationId xmlns:a16="http://schemas.microsoft.com/office/drawing/2014/main" id="{0197AB5B-92C4-C949-80DD-509DFF282F3F}"/>
              </a:ext>
            </a:extLst>
          </p:cNvPr>
          <p:cNvPicPr>
            <a:picLocks noChangeAspect="1"/>
          </p:cNvPicPr>
          <p:nvPr/>
        </p:nvPicPr>
        <p:blipFill>
          <a:blip r:embed="rId2"/>
          <a:stretch>
            <a:fillRect/>
          </a:stretch>
        </p:blipFill>
        <p:spPr>
          <a:xfrm>
            <a:off x="820802" y="3022928"/>
            <a:ext cx="2980266" cy="1748423"/>
          </a:xfrm>
          <a:prstGeom prst="rect">
            <a:avLst/>
          </a:prstGeom>
        </p:spPr>
      </p:pic>
      <p:pic>
        <p:nvPicPr>
          <p:cNvPr id="40" name="Picture 39">
            <a:extLst>
              <a:ext uri="{FF2B5EF4-FFF2-40B4-BE49-F238E27FC236}">
                <a16:creationId xmlns:a16="http://schemas.microsoft.com/office/drawing/2014/main" id="{5330D23B-4DF6-C249-8EB4-F126750ADCE9}"/>
              </a:ext>
            </a:extLst>
          </p:cNvPr>
          <p:cNvPicPr>
            <a:picLocks noChangeAspect="1"/>
          </p:cNvPicPr>
          <p:nvPr/>
        </p:nvPicPr>
        <p:blipFill>
          <a:blip r:embed="rId3"/>
          <a:stretch>
            <a:fillRect/>
          </a:stretch>
        </p:blipFill>
        <p:spPr>
          <a:xfrm>
            <a:off x="5262562" y="2498004"/>
            <a:ext cx="1877942" cy="2637720"/>
          </a:xfrm>
          <a:prstGeom prst="rect">
            <a:avLst/>
          </a:prstGeom>
        </p:spPr>
      </p:pic>
    </p:spTree>
    <p:extLst>
      <p:ext uri="{BB962C8B-B14F-4D97-AF65-F5344CB8AC3E}">
        <p14:creationId xmlns:p14="http://schemas.microsoft.com/office/powerpoint/2010/main" val="3250703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ss, outdoor, train, track&#10;&#10;Description automatically generated">
            <a:extLst>
              <a:ext uri="{FF2B5EF4-FFF2-40B4-BE49-F238E27FC236}">
                <a16:creationId xmlns:a16="http://schemas.microsoft.com/office/drawing/2014/main" id="{E9BA246E-20C2-443A-A394-713D079807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b="18684"/>
          <a:stretch/>
        </p:blipFill>
        <p:spPr>
          <a:xfrm>
            <a:off x="1" y="0"/>
            <a:ext cx="9144000" cy="4182531"/>
          </a:xfrm>
          <a:prstGeom prst="rect">
            <a:avLst/>
          </a:prstGeom>
        </p:spPr>
      </p:pic>
      <p:sp>
        <p:nvSpPr>
          <p:cNvPr id="26" name="Rectangle 25">
            <a:extLst>
              <a:ext uri="{FF2B5EF4-FFF2-40B4-BE49-F238E27FC236}">
                <a16:creationId xmlns:a16="http://schemas.microsoft.com/office/drawing/2014/main" id="{837F4D09-09B5-884E-941C-E68D5C98F953}"/>
              </a:ext>
            </a:extLst>
          </p:cNvPr>
          <p:cNvSpPr/>
          <p:nvPr/>
        </p:nvSpPr>
        <p:spPr>
          <a:xfrm>
            <a:off x="0" y="3028950"/>
            <a:ext cx="9144000" cy="16668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7C89A-D681-594B-A617-0D48CC3EE3CA}"/>
              </a:ext>
            </a:extLst>
          </p:cNvPr>
          <p:cNvSpPr>
            <a:spLocks noGrp="1"/>
          </p:cNvSpPr>
          <p:nvPr>
            <p:ph type="title"/>
          </p:nvPr>
        </p:nvSpPr>
        <p:spPr>
          <a:xfrm>
            <a:off x="457200" y="1"/>
            <a:ext cx="3200400" cy="666750"/>
          </a:xfrm>
        </p:spPr>
        <p:txBody>
          <a:bodyPr/>
          <a:lstStyle/>
          <a:p>
            <a:r>
              <a:rPr lang="en-US" dirty="0"/>
              <a:t>NREL at-a-Glance</a:t>
            </a:r>
          </a:p>
        </p:txBody>
      </p:sp>
      <p:sp>
        <p:nvSpPr>
          <p:cNvPr id="4" name="Oval 3">
            <a:extLst>
              <a:ext uri="{FF2B5EF4-FFF2-40B4-BE49-F238E27FC236}">
                <a16:creationId xmlns:a16="http://schemas.microsoft.com/office/drawing/2014/main" id="{281F7CD2-F3BF-DE47-B081-5B94E5088D49}"/>
              </a:ext>
            </a:extLst>
          </p:cNvPr>
          <p:cNvSpPr/>
          <p:nvPr/>
        </p:nvSpPr>
        <p:spPr>
          <a:xfrm>
            <a:off x="6287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AE9249-5E61-A141-AE5A-7F388C624AB1}"/>
              </a:ext>
            </a:extLst>
          </p:cNvPr>
          <p:cNvSpPr/>
          <p:nvPr/>
        </p:nvSpPr>
        <p:spPr>
          <a:xfrm>
            <a:off x="28385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3D4A7D-97A7-314D-A9E7-B6E3A2A672CD}"/>
              </a:ext>
            </a:extLst>
          </p:cNvPr>
          <p:cNvSpPr/>
          <p:nvPr/>
        </p:nvSpPr>
        <p:spPr>
          <a:xfrm>
            <a:off x="50292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93140-673E-B843-8412-DFCAFFA7A015}"/>
              </a:ext>
            </a:extLst>
          </p:cNvPr>
          <p:cNvSpPr/>
          <p:nvPr/>
        </p:nvSpPr>
        <p:spPr>
          <a:xfrm>
            <a:off x="72009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D8E1F-234A-4C45-979E-94EC523AB84F}"/>
              </a:ext>
            </a:extLst>
          </p:cNvPr>
          <p:cNvSpPr txBox="1"/>
          <p:nvPr/>
        </p:nvSpPr>
        <p:spPr>
          <a:xfrm>
            <a:off x="623170" y="2749331"/>
            <a:ext cx="1291121" cy="584775"/>
          </a:xfrm>
          <a:prstGeom prst="rect">
            <a:avLst/>
          </a:prstGeom>
          <a:noFill/>
        </p:spPr>
        <p:txBody>
          <a:bodyPr wrap="square" rtlCol="0">
            <a:spAutoFit/>
          </a:bodyPr>
          <a:lstStyle/>
          <a:p>
            <a:pPr algn="ctr"/>
            <a:r>
              <a:rPr lang="en-US" sz="3200" dirty="0">
                <a:solidFill>
                  <a:schemeClr val="bg1"/>
                </a:solidFill>
              </a:rPr>
              <a:t>2,926</a:t>
            </a:r>
          </a:p>
        </p:txBody>
      </p:sp>
      <p:sp>
        <p:nvSpPr>
          <p:cNvPr id="17" name="TextBox 16">
            <a:extLst>
              <a:ext uri="{FF2B5EF4-FFF2-40B4-BE49-F238E27FC236}">
                <a16:creationId xmlns:a16="http://schemas.microsoft.com/office/drawing/2014/main" id="{0A73CF45-44C1-3C4C-B7F7-0303AACEDA84}"/>
              </a:ext>
            </a:extLst>
          </p:cNvPr>
          <p:cNvSpPr txBox="1"/>
          <p:nvPr/>
        </p:nvSpPr>
        <p:spPr>
          <a:xfrm>
            <a:off x="5083117" y="2677133"/>
            <a:ext cx="1173099" cy="807593"/>
          </a:xfrm>
          <a:prstGeom prst="rect">
            <a:avLst/>
          </a:prstGeom>
          <a:noFill/>
        </p:spPr>
        <p:txBody>
          <a:bodyPr wrap="square" rtlCol="0">
            <a:spAutoFit/>
          </a:bodyPr>
          <a:lstStyle/>
          <a:p>
            <a:pPr algn="ctr">
              <a:lnSpc>
                <a:spcPct val="70000"/>
              </a:lnSpc>
            </a:pPr>
            <a:r>
              <a:rPr lang="en-US" sz="1500" dirty="0">
                <a:solidFill>
                  <a:schemeClr val="bg1"/>
                </a:solidFill>
              </a:rPr>
              <a:t>More than</a:t>
            </a:r>
          </a:p>
          <a:p>
            <a:pPr algn="ctr">
              <a:lnSpc>
                <a:spcPct val="70000"/>
              </a:lnSpc>
              <a:spcBef>
                <a:spcPts val="300"/>
              </a:spcBef>
            </a:pPr>
            <a:r>
              <a:rPr lang="en-US" sz="4400" dirty="0">
                <a:solidFill>
                  <a:schemeClr val="bg1"/>
                </a:solidFill>
              </a:rPr>
              <a:t>900</a:t>
            </a:r>
          </a:p>
        </p:txBody>
      </p:sp>
      <p:pic>
        <p:nvPicPr>
          <p:cNvPr id="18" name="Picture 17">
            <a:extLst>
              <a:ext uri="{FF2B5EF4-FFF2-40B4-BE49-F238E27FC236}">
                <a16:creationId xmlns:a16="http://schemas.microsoft.com/office/drawing/2014/main" id="{CAB19886-0736-EC4A-9AA1-AAD2204495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34527" y="2567436"/>
            <a:ext cx="879613" cy="879613"/>
          </a:xfrm>
          <a:prstGeom prst="rect">
            <a:avLst/>
          </a:prstGeom>
        </p:spPr>
      </p:pic>
      <p:pic>
        <p:nvPicPr>
          <p:cNvPr id="19" name="Picture 18">
            <a:extLst>
              <a:ext uri="{FF2B5EF4-FFF2-40B4-BE49-F238E27FC236}">
                <a16:creationId xmlns:a16="http://schemas.microsoft.com/office/drawing/2014/main" id="{E7B03846-0A66-6343-BB41-87B3E47DA5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82470" y="2627393"/>
            <a:ext cx="787829" cy="787829"/>
          </a:xfrm>
          <a:prstGeom prst="rect">
            <a:avLst/>
          </a:prstGeom>
        </p:spPr>
      </p:pic>
      <p:sp>
        <p:nvSpPr>
          <p:cNvPr id="20" name="TextBox 19">
            <a:extLst>
              <a:ext uri="{FF2B5EF4-FFF2-40B4-BE49-F238E27FC236}">
                <a16:creationId xmlns:a16="http://schemas.microsoft.com/office/drawing/2014/main" id="{1700D77F-DEDA-0044-8AF8-0024AA4BF6CF}"/>
              </a:ext>
            </a:extLst>
          </p:cNvPr>
          <p:cNvSpPr txBox="1"/>
          <p:nvPr/>
        </p:nvSpPr>
        <p:spPr>
          <a:xfrm>
            <a:off x="192981" y="3711800"/>
            <a:ext cx="2164632" cy="1033873"/>
          </a:xfrm>
          <a:prstGeom prst="rect">
            <a:avLst/>
          </a:prstGeom>
          <a:noFill/>
        </p:spPr>
        <p:txBody>
          <a:bodyPr wrap="none" rtlCol="0">
            <a:spAutoFit/>
          </a:bodyPr>
          <a:lstStyle/>
          <a:p>
            <a:pPr algn="ctr">
              <a:lnSpc>
                <a:spcPts val="1660"/>
              </a:lnSpc>
              <a:spcAft>
                <a:spcPts val="200"/>
              </a:spcAft>
            </a:pPr>
            <a:r>
              <a:rPr lang="en-US" b="1" dirty="0">
                <a:solidFill>
                  <a:srgbClr val="0079C1"/>
                </a:solidFill>
              </a:rPr>
              <a:t>Workforce, including</a:t>
            </a:r>
          </a:p>
          <a:p>
            <a:pPr algn="ctr">
              <a:lnSpc>
                <a:spcPts val="1460"/>
              </a:lnSpc>
              <a:spcAft>
                <a:spcPts val="400"/>
              </a:spcAft>
            </a:pPr>
            <a:r>
              <a:rPr lang="en-US" sz="1200" dirty="0"/>
              <a:t>219 postdoctoral researchers</a:t>
            </a:r>
          </a:p>
          <a:p>
            <a:pPr algn="ctr">
              <a:lnSpc>
                <a:spcPts val="1460"/>
              </a:lnSpc>
              <a:spcAft>
                <a:spcPts val="400"/>
              </a:spcAft>
            </a:pPr>
            <a:r>
              <a:rPr lang="en-US" sz="1200" dirty="0"/>
              <a:t>60 graduate students</a:t>
            </a:r>
          </a:p>
          <a:p>
            <a:pPr algn="ctr">
              <a:lnSpc>
                <a:spcPts val="1460"/>
              </a:lnSpc>
              <a:spcAft>
                <a:spcPts val="400"/>
              </a:spcAft>
            </a:pPr>
            <a:r>
              <a:rPr lang="en-US" sz="1200" dirty="0"/>
              <a:t>81 undergraduate students</a:t>
            </a:r>
          </a:p>
        </p:txBody>
      </p:sp>
      <p:sp>
        <p:nvSpPr>
          <p:cNvPr id="21" name="TextBox 20">
            <a:extLst>
              <a:ext uri="{FF2B5EF4-FFF2-40B4-BE49-F238E27FC236}">
                <a16:creationId xmlns:a16="http://schemas.microsoft.com/office/drawing/2014/main" id="{40A4C1EA-612D-084F-85F2-3CEC658556CB}"/>
              </a:ext>
            </a:extLst>
          </p:cNvPr>
          <p:cNvSpPr txBox="1"/>
          <p:nvPr/>
        </p:nvSpPr>
        <p:spPr>
          <a:xfrm>
            <a:off x="2763200" y="3711800"/>
            <a:ext cx="1443793"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World-class</a:t>
            </a:r>
          </a:p>
          <a:p>
            <a:pPr algn="ctr">
              <a:lnSpc>
                <a:spcPts val="1460"/>
              </a:lnSpc>
              <a:spcAft>
                <a:spcPts val="400"/>
              </a:spcAft>
            </a:pPr>
            <a:r>
              <a:rPr lang="en-US" sz="1200" dirty="0"/>
              <a:t>facilities, renowned </a:t>
            </a:r>
            <a:br>
              <a:rPr lang="en-US" sz="1200" dirty="0"/>
            </a:br>
            <a:r>
              <a:rPr lang="en-US" sz="1200" dirty="0"/>
              <a:t>technology experts</a:t>
            </a:r>
          </a:p>
        </p:txBody>
      </p:sp>
      <p:sp>
        <p:nvSpPr>
          <p:cNvPr id="22" name="TextBox 21">
            <a:extLst>
              <a:ext uri="{FF2B5EF4-FFF2-40B4-BE49-F238E27FC236}">
                <a16:creationId xmlns:a16="http://schemas.microsoft.com/office/drawing/2014/main" id="{26FE083B-7E13-0B4A-97CB-DC1B5BE6CFA7}"/>
              </a:ext>
            </a:extLst>
          </p:cNvPr>
          <p:cNvSpPr txBox="1"/>
          <p:nvPr/>
        </p:nvSpPr>
        <p:spPr>
          <a:xfrm>
            <a:off x="4978837" y="3711800"/>
            <a:ext cx="1381660" cy="931281"/>
          </a:xfrm>
          <a:prstGeom prst="rect">
            <a:avLst/>
          </a:prstGeom>
          <a:noFill/>
        </p:spPr>
        <p:txBody>
          <a:bodyPr wrap="none" rtlCol="0">
            <a:spAutoFit/>
          </a:bodyPr>
          <a:lstStyle/>
          <a:p>
            <a:pPr algn="ctr">
              <a:lnSpc>
                <a:spcPts val="1660"/>
              </a:lnSpc>
              <a:spcAft>
                <a:spcPts val="200"/>
              </a:spcAft>
            </a:pPr>
            <a:r>
              <a:rPr lang="en-US" b="1" dirty="0">
                <a:solidFill>
                  <a:srgbClr val="0079C1"/>
                </a:solidFill>
              </a:rPr>
              <a:t>Partnerships</a:t>
            </a:r>
          </a:p>
          <a:p>
            <a:pPr algn="ctr">
              <a:lnSpc>
                <a:spcPts val="1460"/>
              </a:lnSpc>
              <a:spcAft>
                <a:spcPts val="400"/>
              </a:spcAft>
            </a:pPr>
            <a:r>
              <a:rPr lang="en-US" sz="1200" dirty="0"/>
              <a:t>with industry, </a:t>
            </a:r>
            <a:br>
              <a:rPr lang="en-US" sz="1200" dirty="0"/>
            </a:br>
            <a:r>
              <a:rPr lang="en-US" sz="1200" dirty="0"/>
              <a:t>academia, and </a:t>
            </a:r>
            <a:br>
              <a:rPr lang="en-US" sz="1200" dirty="0"/>
            </a:br>
            <a:r>
              <a:rPr lang="en-US" sz="1200" dirty="0"/>
              <a:t>government</a:t>
            </a:r>
          </a:p>
        </p:txBody>
      </p:sp>
      <p:sp>
        <p:nvSpPr>
          <p:cNvPr id="23" name="TextBox 22">
            <a:extLst>
              <a:ext uri="{FF2B5EF4-FFF2-40B4-BE49-F238E27FC236}">
                <a16:creationId xmlns:a16="http://schemas.microsoft.com/office/drawing/2014/main" id="{BCC89C64-E541-734C-A405-53E58241B516}"/>
              </a:ext>
            </a:extLst>
          </p:cNvPr>
          <p:cNvSpPr txBox="1"/>
          <p:nvPr/>
        </p:nvSpPr>
        <p:spPr>
          <a:xfrm>
            <a:off x="7250663" y="3711800"/>
            <a:ext cx="1194109"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Campus</a:t>
            </a:r>
          </a:p>
          <a:p>
            <a:pPr algn="ctr">
              <a:lnSpc>
                <a:spcPts val="1460"/>
              </a:lnSpc>
              <a:spcAft>
                <a:spcPts val="400"/>
              </a:spcAft>
            </a:pPr>
            <a:r>
              <a:rPr lang="en-US" sz="1200" dirty="0"/>
              <a:t>operates as a </a:t>
            </a:r>
            <a:br>
              <a:rPr lang="en-US" sz="1200" dirty="0"/>
            </a:br>
            <a:r>
              <a:rPr lang="en-US" sz="1200" dirty="0"/>
              <a:t>living laboratory</a:t>
            </a:r>
          </a:p>
        </p:txBody>
      </p:sp>
    </p:spTree>
    <p:extLst>
      <p:ext uri="{BB962C8B-B14F-4D97-AF65-F5344CB8AC3E}">
        <p14:creationId xmlns:p14="http://schemas.microsoft.com/office/powerpoint/2010/main" val="209790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grpSp>
        <p:nvGrpSpPr>
          <p:cNvPr id="17" name="Group 16">
            <a:extLst>
              <a:ext uri="{FF2B5EF4-FFF2-40B4-BE49-F238E27FC236}">
                <a16:creationId xmlns:a16="http://schemas.microsoft.com/office/drawing/2014/main" id="{C2862EDC-763B-384A-B89A-6B5552AD52B0}"/>
              </a:ext>
            </a:extLst>
          </p:cNvPr>
          <p:cNvGrpSpPr/>
          <p:nvPr/>
        </p:nvGrpSpPr>
        <p:grpSpPr>
          <a:xfrm>
            <a:off x="5060836" y="1278863"/>
            <a:ext cx="3248681" cy="1009947"/>
            <a:chOff x="4234669" y="1356434"/>
            <a:chExt cx="3248681" cy="1009947"/>
          </a:xfrm>
          <a:effectLst/>
        </p:grpSpPr>
        <p:sp>
          <p:nvSpPr>
            <p:cNvPr id="14" name="Rounded Rectangle 13">
              <a:extLst>
                <a:ext uri="{FF2B5EF4-FFF2-40B4-BE49-F238E27FC236}">
                  <a16:creationId xmlns:a16="http://schemas.microsoft.com/office/drawing/2014/main" id="{BE1751EB-483E-0949-8BBD-88CB3A95D25B}"/>
                </a:ext>
              </a:extLst>
            </p:cNvPr>
            <p:cNvSpPr/>
            <p:nvPr/>
          </p:nvSpPr>
          <p:spPr>
            <a:xfrm>
              <a:off x="4255608" y="1356435"/>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4269125" y="1807936"/>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5499813" y="1857130"/>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6588797" y="1836408"/>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4234669" y="1356434"/>
              <a:ext cx="3248681" cy="369332"/>
            </a:xfrm>
            <a:prstGeom prst="rect">
              <a:avLst/>
            </a:prstGeom>
            <a:noFill/>
          </p:spPr>
          <p:txBody>
            <a:bodyPr wrap="square" rtlCol="0">
              <a:spAutoFit/>
            </a:bodyPr>
            <a:lstStyle/>
            <a:p>
              <a:pPr algn="ctr"/>
              <a:r>
                <a:rPr lang="en-US" dirty="0"/>
                <a:t>Computational Fluid Dynamics</a:t>
              </a:r>
            </a:p>
          </p:txBody>
        </p:sp>
      </p:grpSp>
      <p:sp>
        <p:nvSpPr>
          <p:cNvPr id="18" name="TextBox 17">
            <a:extLst>
              <a:ext uri="{FF2B5EF4-FFF2-40B4-BE49-F238E27FC236}">
                <a16:creationId xmlns:a16="http://schemas.microsoft.com/office/drawing/2014/main" id="{C8703B50-5A79-B548-84A3-ED9757A927B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19" name="TextBox 18">
            <a:extLst>
              <a:ext uri="{FF2B5EF4-FFF2-40B4-BE49-F238E27FC236}">
                <a16:creationId xmlns:a16="http://schemas.microsoft.com/office/drawing/2014/main" id="{CCE5D0CD-CA77-ED4E-8252-8311540607F2}"/>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sp>
        <p:nvSpPr>
          <p:cNvPr id="25" name="TextBox 24">
            <a:extLst>
              <a:ext uri="{FF2B5EF4-FFF2-40B4-BE49-F238E27FC236}">
                <a16:creationId xmlns:a16="http://schemas.microsoft.com/office/drawing/2014/main" id="{CB666DF9-7C9A-894E-AFC0-B38EFC6C0F2B}"/>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26" name="TextBox 25">
            <a:extLst>
              <a:ext uri="{FF2B5EF4-FFF2-40B4-BE49-F238E27FC236}">
                <a16:creationId xmlns:a16="http://schemas.microsoft.com/office/drawing/2014/main" id="{3CBD6C98-BDA4-C14C-9DC8-6D3B151657FB}"/>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
        <p:nvSpPr>
          <p:cNvPr id="34" name="TextBox 33">
            <a:extLst>
              <a:ext uri="{FF2B5EF4-FFF2-40B4-BE49-F238E27FC236}">
                <a16:creationId xmlns:a16="http://schemas.microsoft.com/office/drawing/2014/main" id="{17D4D832-DA15-BD47-A471-9115D0152565}"/>
              </a:ext>
            </a:extLst>
          </p:cNvPr>
          <p:cNvSpPr txBox="1"/>
          <p:nvPr/>
        </p:nvSpPr>
        <p:spPr>
          <a:xfrm>
            <a:off x="5564850" y="3193636"/>
            <a:ext cx="2237820" cy="646331"/>
          </a:xfrm>
          <a:prstGeom prst="rect">
            <a:avLst/>
          </a:prstGeom>
          <a:solidFill>
            <a:srgbClr val="C00000">
              <a:alpha val="55000"/>
            </a:srgb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Wake is </a:t>
            </a:r>
            <a:r>
              <a:rPr lang="en-US" i="1" dirty="0"/>
              <a:t>resolved</a:t>
            </a:r>
            <a:r>
              <a:rPr lang="en-US" dirty="0"/>
              <a:t>, rather than </a:t>
            </a:r>
            <a:r>
              <a:rPr lang="en-US" i="1" dirty="0"/>
              <a:t>modeled</a:t>
            </a:r>
          </a:p>
        </p:txBody>
      </p:sp>
    </p:spTree>
    <p:extLst>
      <p:ext uri="{BB962C8B-B14F-4D97-AF65-F5344CB8AC3E}">
        <p14:creationId xmlns:p14="http://schemas.microsoft.com/office/powerpoint/2010/main" val="4068161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utput.mp4">
            <a:hlinkClick r:id="" action="ppaction://media"/>
            <a:extLst>
              <a:ext uri="{FF2B5EF4-FFF2-40B4-BE49-F238E27FC236}">
                <a16:creationId xmlns:a16="http://schemas.microsoft.com/office/drawing/2014/main" id="{F51B880A-3D97-6C4C-ABA1-D969C6A496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439"/>
            <a:ext cx="9144000" cy="5143500"/>
          </a:xfrm>
          <a:prstGeom prst="rect">
            <a:avLst/>
          </a:prstGeom>
        </p:spPr>
      </p:pic>
      <p:sp>
        <p:nvSpPr>
          <p:cNvPr id="6" name="Title 5">
            <a:extLst>
              <a:ext uri="{FF2B5EF4-FFF2-40B4-BE49-F238E27FC236}">
                <a16:creationId xmlns:a16="http://schemas.microsoft.com/office/drawing/2014/main" id="{F912E32F-EA59-D94D-8221-4D2CE0FAD10B}"/>
              </a:ext>
            </a:extLst>
          </p:cNvPr>
          <p:cNvSpPr>
            <a:spLocks noGrp="1"/>
          </p:cNvSpPr>
          <p:nvPr>
            <p:ph type="title"/>
          </p:nvPr>
        </p:nvSpPr>
        <p:spPr/>
        <p:txBody>
          <a:bodyPr/>
          <a:lstStyle/>
          <a:p>
            <a:r>
              <a:rPr lang="en-US" dirty="0"/>
              <a:t>Wake Steering</a:t>
            </a:r>
          </a:p>
        </p:txBody>
      </p:sp>
    </p:spTree>
    <p:extLst>
      <p:ext uri="{BB962C8B-B14F-4D97-AF65-F5344CB8AC3E}">
        <p14:creationId xmlns:p14="http://schemas.microsoft.com/office/powerpoint/2010/main" val="115743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cxnSp>
        <p:nvCxnSpPr>
          <p:cNvPr id="7" name="Curved Connector 6">
            <a:extLst>
              <a:ext uri="{FF2B5EF4-FFF2-40B4-BE49-F238E27FC236}">
                <a16:creationId xmlns:a16="http://schemas.microsoft.com/office/drawing/2014/main" id="{7B7C7D33-B3DF-D647-8F2F-5E945D635162}"/>
              </a:ext>
            </a:extLst>
          </p:cNvPr>
          <p:cNvCxnSpPr>
            <a:cxnSpLocks/>
            <a:stCxn id="24" idx="2"/>
            <a:endCxn id="47" idx="3"/>
          </p:cNvCxnSpPr>
          <p:nvPr/>
        </p:nvCxnSpPr>
        <p:spPr>
          <a:xfrm rot="5400000">
            <a:off x="3862548" y="1671945"/>
            <a:ext cx="1237702" cy="2452012"/>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265490B9-990D-4146-8A06-805E41510222}"/>
              </a:ext>
            </a:extLst>
          </p:cNvPr>
          <p:cNvCxnSpPr>
            <a:cxnSpLocks/>
            <a:stCxn id="14" idx="2"/>
            <a:endCxn id="48" idx="3"/>
          </p:cNvCxnSpPr>
          <p:nvPr/>
        </p:nvCxnSpPr>
        <p:spPr>
          <a:xfrm rot="5400000">
            <a:off x="4863572" y="2095679"/>
            <a:ext cx="1627059" cy="2013320"/>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urved Connector 32">
            <a:extLst>
              <a:ext uri="{FF2B5EF4-FFF2-40B4-BE49-F238E27FC236}">
                <a16:creationId xmlns:a16="http://schemas.microsoft.com/office/drawing/2014/main" id="{E2E8FF47-8E14-CD46-9FC8-5E0FE42F86D3}"/>
              </a:ext>
            </a:extLst>
          </p:cNvPr>
          <p:cNvCxnSpPr>
            <a:cxnSpLocks/>
            <a:endCxn id="49" idx="3"/>
          </p:cNvCxnSpPr>
          <p:nvPr/>
        </p:nvCxnSpPr>
        <p:spPr>
          <a:xfrm rot="5400000">
            <a:off x="5851296" y="2615827"/>
            <a:ext cx="2154916" cy="1520305"/>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BBA27772-E061-4944-97DE-3DF5496B49A7}"/>
              </a:ext>
            </a:extLst>
          </p:cNvPr>
          <p:cNvSpPr/>
          <p:nvPr/>
        </p:nvSpPr>
        <p:spPr>
          <a:xfrm>
            <a:off x="5547216"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161FCD82-7E4D-1147-89C1-DAF29FD1DE0B}"/>
              </a:ext>
            </a:extLst>
          </p:cNvPr>
          <p:cNvSpPr/>
          <p:nvPr/>
        </p:nvSpPr>
        <p:spPr>
          <a:xfrm>
            <a:off x="6471004"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77BF1AD8-FECB-4048-A465-6556F90DC759}"/>
              </a:ext>
            </a:extLst>
          </p:cNvPr>
          <p:cNvSpPr/>
          <p:nvPr/>
        </p:nvSpPr>
        <p:spPr>
          <a:xfrm>
            <a:off x="7394792" y="2069433"/>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39D81818-5BC8-4344-87C0-11B1000B2968}"/>
              </a:ext>
            </a:extLst>
          </p:cNvPr>
          <p:cNvGrpSpPr/>
          <p:nvPr/>
        </p:nvGrpSpPr>
        <p:grpSpPr>
          <a:xfrm>
            <a:off x="5060836" y="1278863"/>
            <a:ext cx="3248681" cy="1009947"/>
            <a:chOff x="5060836" y="1278863"/>
            <a:chExt cx="3248681" cy="1009947"/>
          </a:xfrm>
        </p:grpSpPr>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571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grpSp>
      <p:sp>
        <p:nvSpPr>
          <p:cNvPr id="46" name="TextBox 45">
            <a:extLst>
              <a:ext uri="{FF2B5EF4-FFF2-40B4-BE49-F238E27FC236}">
                <a16:creationId xmlns:a16="http://schemas.microsoft.com/office/drawing/2014/main" id="{A0F00876-8065-504F-A9BB-6017D3B4E33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47" name="TextBox 46">
            <a:extLst>
              <a:ext uri="{FF2B5EF4-FFF2-40B4-BE49-F238E27FC236}">
                <a16:creationId xmlns:a16="http://schemas.microsoft.com/office/drawing/2014/main" id="{EB624BD2-B843-7D4E-BE12-FF595B5CD7E7}"/>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48" name="TextBox 47">
            <a:extLst>
              <a:ext uri="{FF2B5EF4-FFF2-40B4-BE49-F238E27FC236}">
                <a16:creationId xmlns:a16="http://schemas.microsoft.com/office/drawing/2014/main" id="{5551CFF0-7F63-1F42-A19D-398F006AB09A}"/>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49" name="TextBox 48">
            <a:extLst>
              <a:ext uri="{FF2B5EF4-FFF2-40B4-BE49-F238E27FC236}">
                <a16:creationId xmlns:a16="http://schemas.microsoft.com/office/drawing/2014/main" id="{6F30F831-DD24-1347-9380-1B6A4D327164}"/>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spTree>
    <p:extLst>
      <p:ext uri="{BB962C8B-B14F-4D97-AF65-F5344CB8AC3E}">
        <p14:creationId xmlns:p14="http://schemas.microsoft.com/office/powerpoint/2010/main" val="3142993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EB7DAC8-6082-7D4D-834F-6ABFC717FC06}"/>
              </a:ext>
            </a:extLst>
          </p:cNvPr>
          <p:cNvSpPr/>
          <p:nvPr/>
        </p:nvSpPr>
        <p:spPr>
          <a:xfrm rot="20467134">
            <a:off x="2049414" y="175930"/>
            <a:ext cx="3202816" cy="160062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WRF</a:t>
            </a:r>
          </a:p>
        </p:txBody>
      </p:sp>
      <p:sp>
        <p:nvSpPr>
          <p:cNvPr id="43" name="Oval 42">
            <a:extLst>
              <a:ext uri="{FF2B5EF4-FFF2-40B4-BE49-F238E27FC236}">
                <a16:creationId xmlns:a16="http://schemas.microsoft.com/office/drawing/2014/main" id="{4FDF0D5B-2A8B-F84E-B1AC-3E86FAAF1FBF}"/>
              </a:ext>
            </a:extLst>
          </p:cNvPr>
          <p:cNvSpPr/>
          <p:nvPr/>
        </p:nvSpPr>
        <p:spPr>
          <a:xfrm rot="20467134">
            <a:off x="5143852" y="1628570"/>
            <a:ext cx="3082392" cy="2021119"/>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NaluWind</a:t>
            </a:r>
            <a:endParaRPr lang="en-US" dirty="0">
              <a:solidFill>
                <a:schemeClr val="accent6">
                  <a:lumMod val="50000"/>
                </a:schemeClr>
              </a:solidFill>
            </a:endParaRPr>
          </a:p>
        </p:txBody>
      </p:sp>
      <p:grpSp>
        <p:nvGrpSpPr>
          <p:cNvPr id="35" name="Group 34">
            <a:extLst>
              <a:ext uri="{FF2B5EF4-FFF2-40B4-BE49-F238E27FC236}">
                <a16:creationId xmlns:a16="http://schemas.microsoft.com/office/drawing/2014/main" id="{C26722FB-6E86-9F4A-8D24-7A90C0805A6F}"/>
              </a:ext>
            </a:extLst>
          </p:cNvPr>
          <p:cNvGrpSpPr/>
          <p:nvPr/>
        </p:nvGrpSpPr>
        <p:grpSpPr>
          <a:xfrm>
            <a:off x="369713" y="3440094"/>
            <a:ext cx="8333875" cy="1397359"/>
            <a:chOff x="393908" y="3226454"/>
            <a:chExt cx="8333875" cy="1397359"/>
          </a:xfrm>
        </p:grpSpPr>
        <p:sp>
          <p:nvSpPr>
            <p:cNvPr id="9" name="TextBox 8">
              <a:extLst>
                <a:ext uri="{FF2B5EF4-FFF2-40B4-BE49-F238E27FC236}">
                  <a16:creationId xmlns:a16="http://schemas.microsoft.com/office/drawing/2014/main" id="{93C2770B-872F-3D40-9CCF-177A4E2884BA}"/>
                </a:ext>
              </a:extLst>
            </p:cNvPr>
            <p:cNvSpPr txBox="1"/>
            <p:nvPr/>
          </p:nvSpPr>
          <p:spPr>
            <a:xfrm rot="19800000">
              <a:off x="1934597" y="3884288"/>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712714" y="3934174"/>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219342" y="3613867"/>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232859" y="4065368"/>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463547" y="4114562"/>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552531" y="4093840"/>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198403" y="3613866"/>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175215" y="3798782"/>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93908" y="3226454"/>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grpSp>
      <p:cxnSp>
        <p:nvCxnSpPr>
          <p:cNvPr id="26" name="Straight Arrow Connector 25">
            <a:extLst>
              <a:ext uri="{FF2B5EF4-FFF2-40B4-BE49-F238E27FC236}">
                <a16:creationId xmlns:a16="http://schemas.microsoft.com/office/drawing/2014/main" id="{B74BCE0F-223C-8441-80A5-D7A6091C0420}"/>
              </a:ext>
            </a:extLst>
          </p:cNvPr>
          <p:cNvCxnSpPr>
            <a:cxnSpLocks/>
          </p:cNvCxnSpPr>
          <p:nvPr/>
        </p:nvCxnSpPr>
        <p:spPr>
          <a:xfrm flipH="1">
            <a:off x="1092844" y="188740"/>
            <a:ext cx="34071" cy="3733097"/>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8078E2E-4CE7-A24F-B97F-DB720478A610}"/>
              </a:ext>
            </a:extLst>
          </p:cNvPr>
          <p:cNvSpPr txBox="1"/>
          <p:nvPr/>
        </p:nvSpPr>
        <p:spPr>
          <a:xfrm>
            <a:off x="173950" y="2646810"/>
            <a:ext cx="896527" cy="369332"/>
          </a:xfrm>
          <a:prstGeom prst="rect">
            <a:avLst/>
          </a:prstGeom>
          <a:noFill/>
        </p:spPr>
        <p:txBody>
          <a:bodyPr wrap="none" rtlCol="0">
            <a:spAutoFit/>
          </a:bodyPr>
          <a:lstStyle/>
          <a:p>
            <a:pPr algn="r"/>
            <a:r>
              <a:rPr lang="en-US" dirty="0">
                <a:solidFill>
                  <a:schemeClr val="accent1"/>
                </a:solidFill>
              </a:rPr>
              <a:t>Turbine</a:t>
            </a:r>
          </a:p>
        </p:txBody>
      </p:sp>
      <p:sp>
        <p:nvSpPr>
          <p:cNvPr id="32" name="TextBox 31">
            <a:extLst>
              <a:ext uri="{FF2B5EF4-FFF2-40B4-BE49-F238E27FC236}">
                <a16:creationId xmlns:a16="http://schemas.microsoft.com/office/drawing/2014/main" id="{F3C8045F-FE62-AC43-A6A1-0DF6764A0A41}"/>
              </a:ext>
            </a:extLst>
          </p:cNvPr>
          <p:cNvSpPr txBox="1"/>
          <p:nvPr/>
        </p:nvSpPr>
        <p:spPr>
          <a:xfrm>
            <a:off x="407026" y="1703186"/>
            <a:ext cx="663451" cy="369332"/>
          </a:xfrm>
          <a:prstGeom prst="rect">
            <a:avLst/>
          </a:prstGeom>
          <a:noFill/>
        </p:spPr>
        <p:txBody>
          <a:bodyPr wrap="none" rtlCol="0">
            <a:spAutoFit/>
          </a:bodyPr>
          <a:lstStyle/>
          <a:p>
            <a:pPr algn="r"/>
            <a:r>
              <a:rPr lang="en-US" dirty="0">
                <a:solidFill>
                  <a:schemeClr val="accent1"/>
                </a:solidFill>
              </a:rPr>
              <a:t>Plant</a:t>
            </a:r>
          </a:p>
        </p:txBody>
      </p:sp>
      <p:sp>
        <p:nvSpPr>
          <p:cNvPr id="33" name="TextBox 32">
            <a:extLst>
              <a:ext uri="{FF2B5EF4-FFF2-40B4-BE49-F238E27FC236}">
                <a16:creationId xmlns:a16="http://schemas.microsoft.com/office/drawing/2014/main" id="{2EE83D2F-A11D-0E45-A902-56ED2CCB2719}"/>
              </a:ext>
            </a:extLst>
          </p:cNvPr>
          <p:cNvSpPr txBox="1"/>
          <p:nvPr/>
        </p:nvSpPr>
        <p:spPr>
          <a:xfrm>
            <a:off x="80334" y="759562"/>
            <a:ext cx="990143" cy="369332"/>
          </a:xfrm>
          <a:prstGeom prst="rect">
            <a:avLst/>
          </a:prstGeom>
          <a:noFill/>
        </p:spPr>
        <p:txBody>
          <a:bodyPr wrap="none" rtlCol="0">
            <a:spAutoFit/>
          </a:bodyPr>
          <a:lstStyle/>
          <a:p>
            <a:pPr algn="r"/>
            <a:r>
              <a:rPr lang="en-US" dirty="0">
                <a:solidFill>
                  <a:schemeClr val="accent1"/>
                </a:solidFill>
              </a:rPr>
              <a:t>Regional</a:t>
            </a:r>
          </a:p>
        </p:txBody>
      </p:sp>
      <p:sp>
        <p:nvSpPr>
          <p:cNvPr id="37" name="Oval 36">
            <a:extLst>
              <a:ext uri="{FF2B5EF4-FFF2-40B4-BE49-F238E27FC236}">
                <a16:creationId xmlns:a16="http://schemas.microsoft.com/office/drawing/2014/main" id="{878B1F3E-3391-3148-B185-530A3F87CC96}"/>
              </a:ext>
            </a:extLst>
          </p:cNvPr>
          <p:cNvSpPr/>
          <p:nvPr/>
        </p:nvSpPr>
        <p:spPr>
          <a:xfrm rot="20467134">
            <a:off x="1297746" y="1387745"/>
            <a:ext cx="2837167" cy="1555954"/>
          </a:xfrm>
          <a:prstGeom prst="ellipse">
            <a:avLst/>
          </a:prstGeom>
          <a:solidFill>
            <a:srgbClr val="E89583"/>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FLORIS</a:t>
            </a:r>
          </a:p>
        </p:txBody>
      </p:sp>
      <p:sp>
        <p:nvSpPr>
          <p:cNvPr id="41" name="Oval 40">
            <a:extLst>
              <a:ext uri="{FF2B5EF4-FFF2-40B4-BE49-F238E27FC236}">
                <a16:creationId xmlns:a16="http://schemas.microsoft.com/office/drawing/2014/main" id="{D0CC0510-ECDA-BE42-9BC2-6AEF6D5F3D26}"/>
              </a:ext>
            </a:extLst>
          </p:cNvPr>
          <p:cNvSpPr/>
          <p:nvPr/>
        </p:nvSpPr>
        <p:spPr>
          <a:xfrm rot="20467134">
            <a:off x="3923740" y="1339279"/>
            <a:ext cx="1977849" cy="1631204"/>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WISDEM</a:t>
            </a:r>
          </a:p>
        </p:txBody>
      </p:sp>
      <p:sp>
        <p:nvSpPr>
          <p:cNvPr id="39" name="Oval 38">
            <a:extLst>
              <a:ext uri="{FF2B5EF4-FFF2-40B4-BE49-F238E27FC236}">
                <a16:creationId xmlns:a16="http://schemas.microsoft.com/office/drawing/2014/main" id="{C916A0FA-A80F-5D43-A179-B77BFDC04136}"/>
              </a:ext>
            </a:extLst>
          </p:cNvPr>
          <p:cNvSpPr/>
          <p:nvPr/>
        </p:nvSpPr>
        <p:spPr>
          <a:xfrm rot="20467134">
            <a:off x="4018846" y="939141"/>
            <a:ext cx="1865371" cy="728415"/>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FAST.Farm</a:t>
            </a:r>
            <a:endParaRPr lang="en-US" dirty="0">
              <a:solidFill>
                <a:schemeClr val="accent6">
                  <a:lumMod val="50000"/>
                </a:schemeClr>
              </a:solidFill>
            </a:endParaRPr>
          </a:p>
        </p:txBody>
      </p:sp>
      <p:sp>
        <p:nvSpPr>
          <p:cNvPr id="42" name="Oval 41">
            <a:extLst>
              <a:ext uri="{FF2B5EF4-FFF2-40B4-BE49-F238E27FC236}">
                <a16:creationId xmlns:a16="http://schemas.microsoft.com/office/drawing/2014/main" id="{9B54B888-07D6-AE44-81C9-1713FE2EDB5B}"/>
              </a:ext>
            </a:extLst>
          </p:cNvPr>
          <p:cNvSpPr/>
          <p:nvPr/>
        </p:nvSpPr>
        <p:spPr>
          <a:xfrm rot="20467134">
            <a:off x="4967947" y="1911560"/>
            <a:ext cx="2030253" cy="729372"/>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SOWFA</a:t>
            </a:r>
          </a:p>
        </p:txBody>
      </p:sp>
      <p:sp>
        <p:nvSpPr>
          <p:cNvPr id="38" name="Oval 37">
            <a:extLst>
              <a:ext uri="{FF2B5EF4-FFF2-40B4-BE49-F238E27FC236}">
                <a16:creationId xmlns:a16="http://schemas.microsoft.com/office/drawing/2014/main" id="{6D5B7730-995C-7742-87E3-6E4049DBBB84}"/>
              </a:ext>
            </a:extLst>
          </p:cNvPr>
          <p:cNvSpPr/>
          <p:nvPr/>
        </p:nvSpPr>
        <p:spPr>
          <a:xfrm rot="20467134">
            <a:off x="3619489" y="2482359"/>
            <a:ext cx="1039542" cy="57930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FAST</a:t>
            </a:r>
          </a:p>
        </p:txBody>
      </p:sp>
    </p:spTree>
    <p:extLst>
      <p:ext uri="{BB962C8B-B14F-4D97-AF65-F5344CB8AC3E}">
        <p14:creationId xmlns:p14="http://schemas.microsoft.com/office/powerpoint/2010/main" val="65933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4" name="Picture 2" descr="C:\Users\jannoni\Desktop\GAUSS\Statoil\Presentation\HyWindExample1.png">
            <a:extLst>
              <a:ext uri="{FF2B5EF4-FFF2-40B4-BE49-F238E27FC236}">
                <a16:creationId xmlns:a16="http://schemas.microsoft.com/office/drawing/2014/main" id="{4821CC09-9751-244A-BE11-99029024B53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867173" y="1175182"/>
            <a:ext cx="2569493" cy="17881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814FBD-4B3F-344F-BE5F-BC5C145DD45F}"/>
              </a:ext>
            </a:extLst>
          </p:cNvPr>
          <p:cNvSpPr txBox="1"/>
          <p:nvPr/>
        </p:nvSpPr>
        <p:spPr>
          <a:xfrm>
            <a:off x="3701988" y="1369802"/>
            <a:ext cx="4992068" cy="2031325"/>
          </a:xfrm>
          <a:prstGeom prst="rect">
            <a:avLst/>
          </a:prstGeom>
          <a:noFill/>
        </p:spPr>
        <p:txBody>
          <a:bodyPr wrap="square" rtlCol="0">
            <a:spAutoFit/>
          </a:bodyPr>
          <a:lstStyle/>
          <a:p>
            <a:r>
              <a:rPr lang="en-US" dirty="0"/>
              <a:t>FLORIS is an engineering code for wind farm controls, includes:</a:t>
            </a:r>
          </a:p>
          <a:p>
            <a:pPr marL="285750" indent="-285750">
              <a:buFont typeface="Arial" panose="020B0604020202020204" pitchFamily="34" charset="0"/>
              <a:buChar char="•"/>
            </a:pPr>
            <a:r>
              <a:rPr lang="en-US" dirty="0"/>
              <a:t>Wake models</a:t>
            </a:r>
          </a:p>
          <a:p>
            <a:pPr marL="285750" indent="-285750">
              <a:buFont typeface="Arial" panose="020B0604020202020204" pitchFamily="34" charset="0"/>
              <a:buChar char="•"/>
            </a:pPr>
            <a:r>
              <a:rPr lang="en-US" dirty="0"/>
              <a:t>Design and Analysis tools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6" name="Rectangle 5">
            <a:extLst>
              <a:ext uri="{FF2B5EF4-FFF2-40B4-BE49-F238E27FC236}">
                <a16:creationId xmlns:a16="http://schemas.microsoft.com/office/drawing/2014/main" id="{BFBCE44D-7F7D-4E46-AD54-3A043BC308DA}"/>
              </a:ext>
            </a:extLst>
          </p:cNvPr>
          <p:cNvSpPr/>
          <p:nvPr/>
        </p:nvSpPr>
        <p:spPr>
          <a:xfrm>
            <a:off x="923277"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Turbine Models</a:t>
            </a:r>
          </a:p>
        </p:txBody>
      </p:sp>
      <p:sp>
        <p:nvSpPr>
          <p:cNvPr id="7" name="Rectangle 6">
            <a:extLst>
              <a:ext uri="{FF2B5EF4-FFF2-40B4-BE49-F238E27FC236}">
                <a16:creationId xmlns:a16="http://schemas.microsoft.com/office/drawing/2014/main" id="{2F2DCB7E-4587-5E4C-9C7F-C03C02081466}"/>
              </a:ext>
            </a:extLst>
          </p:cNvPr>
          <p:cNvSpPr/>
          <p:nvPr/>
        </p:nvSpPr>
        <p:spPr>
          <a:xfrm>
            <a:off x="2709169"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Wake Models</a:t>
            </a:r>
          </a:p>
        </p:txBody>
      </p:sp>
      <p:sp>
        <p:nvSpPr>
          <p:cNvPr id="8" name="Rectangle 7">
            <a:extLst>
              <a:ext uri="{FF2B5EF4-FFF2-40B4-BE49-F238E27FC236}">
                <a16:creationId xmlns:a16="http://schemas.microsoft.com/office/drawing/2014/main" id="{BA00E0A0-3B5F-B646-950F-E4C777EEB218}"/>
              </a:ext>
            </a:extLst>
          </p:cNvPr>
          <p:cNvSpPr/>
          <p:nvPr/>
        </p:nvSpPr>
        <p:spPr>
          <a:xfrm>
            <a:off x="4546775" y="3248324"/>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Design Tools</a:t>
            </a:r>
          </a:p>
        </p:txBody>
      </p:sp>
      <p:sp>
        <p:nvSpPr>
          <p:cNvPr id="9" name="Rectangle 8">
            <a:extLst>
              <a:ext uri="{FF2B5EF4-FFF2-40B4-BE49-F238E27FC236}">
                <a16:creationId xmlns:a16="http://schemas.microsoft.com/office/drawing/2014/main" id="{B6C56010-0809-974A-9EDC-76C7B2FAC627}"/>
              </a:ext>
            </a:extLst>
          </p:cNvPr>
          <p:cNvSpPr/>
          <p:nvPr/>
        </p:nvSpPr>
        <p:spPr>
          <a:xfrm>
            <a:off x="6384381" y="3248323"/>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Analysis Tools</a:t>
            </a:r>
          </a:p>
        </p:txBody>
      </p:sp>
    </p:spTree>
    <p:extLst>
      <p:ext uri="{BB962C8B-B14F-4D97-AF65-F5344CB8AC3E}">
        <p14:creationId xmlns:p14="http://schemas.microsoft.com/office/powerpoint/2010/main" val="89557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4" name="Rectangle 13">
            <a:extLst>
              <a:ext uri="{FF2B5EF4-FFF2-40B4-BE49-F238E27FC236}">
                <a16:creationId xmlns:a16="http://schemas.microsoft.com/office/drawing/2014/main" id="{6780E1FB-FC2D-C342-854B-05C0B23866A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F4D2EF7C-E493-DA45-A598-B405ADA77474}"/>
              </a:ext>
            </a:extLst>
          </p:cNvPr>
          <p:cNvSpPr txBox="1"/>
          <p:nvPr/>
        </p:nvSpPr>
        <p:spPr>
          <a:xfrm>
            <a:off x="6542060" y="2891086"/>
            <a:ext cx="2061410" cy="646331"/>
          </a:xfrm>
          <a:prstGeom prst="rect">
            <a:avLst/>
          </a:prstGeom>
          <a:noFill/>
        </p:spPr>
        <p:txBody>
          <a:bodyPr wrap="square" rtlCol="0">
            <a:spAutoFit/>
          </a:bodyPr>
          <a:lstStyle/>
          <a:p>
            <a:r>
              <a:rPr lang="en-US" dirty="0"/>
              <a:t>Controllers for field trials, AEP analysis</a:t>
            </a:r>
          </a:p>
        </p:txBody>
      </p:sp>
      <p:cxnSp>
        <p:nvCxnSpPr>
          <p:cNvPr id="21" name="Straight Arrow Connector 20">
            <a:extLst>
              <a:ext uri="{FF2B5EF4-FFF2-40B4-BE49-F238E27FC236}">
                <a16:creationId xmlns:a16="http://schemas.microsoft.com/office/drawing/2014/main" id="{B10C454B-E034-864A-AC78-AC9621CC5394}"/>
              </a:ext>
            </a:extLst>
          </p:cNvPr>
          <p:cNvCxnSpPr/>
          <p:nvPr/>
        </p:nvCxnSpPr>
        <p:spPr>
          <a:xfrm>
            <a:off x="5716915" y="3207836"/>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374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3DA64CD-E512-724B-8B7B-5ABC9F99A6EB}"/>
              </a:ext>
            </a:extLst>
          </p:cNvPr>
          <p:cNvPicPr>
            <a:picLocks noChangeAspect="1"/>
          </p:cNvPicPr>
          <p:nvPr/>
        </p:nvPicPr>
        <p:blipFill>
          <a:blip r:embed="rId3"/>
          <a:stretch>
            <a:fillRect/>
          </a:stretch>
        </p:blipFill>
        <p:spPr>
          <a:xfrm>
            <a:off x="49151" y="2668364"/>
            <a:ext cx="2667358" cy="1149349"/>
          </a:xfrm>
          <a:prstGeom prst="rect">
            <a:avLst/>
          </a:prstGeom>
        </p:spPr>
      </p:pic>
      <p:pic>
        <p:nvPicPr>
          <p:cNvPr id="5" name="Picture 4">
            <a:extLst>
              <a:ext uri="{FF2B5EF4-FFF2-40B4-BE49-F238E27FC236}">
                <a16:creationId xmlns:a16="http://schemas.microsoft.com/office/drawing/2014/main" id="{D1B6F164-B3F3-9740-AE07-A68275BBDD46}"/>
              </a:ext>
            </a:extLst>
          </p:cNvPr>
          <p:cNvPicPr>
            <a:picLocks noChangeAspect="1"/>
          </p:cNvPicPr>
          <p:nvPr/>
        </p:nvPicPr>
        <p:blipFill>
          <a:blip r:embed="rId4"/>
          <a:stretch>
            <a:fillRect/>
          </a:stretch>
        </p:blipFill>
        <p:spPr>
          <a:xfrm>
            <a:off x="5932275" y="806128"/>
            <a:ext cx="3082176" cy="2035670"/>
          </a:xfrm>
          <a:prstGeom prst="rect">
            <a:avLst/>
          </a:prstGeom>
        </p:spPr>
      </p:pic>
      <p:pic>
        <p:nvPicPr>
          <p:cNvPr id="6" name="Picture 5">
            <a:extLst>
              <a:ext uri="{FF2B5EF4-FFF2-40B4-BE49-F238E27FC236}">
                <a16:creationId xmlns:a16="http://schemas.microsoft.com/office/drawing/2014/main" id="{E0105951-2DB0-5249-B2FA-3895ADD60078}"/>
              </a:ext>
            </a:extLst>
          </p:cNvPr>
          <p:cNvPicPr>
            <a:picLocks noChangeAspect="1"/>
          </p:cNvPicPr>
          <p:nvPr/>
        </p:nvPicPr>
        <p:blipFill>
          <a:blip r:embed="rId5"/>
          <a:stretch>
            <a:fillRect/>
          </a:stretch>
        </p:blipFill>
        <p:spPr>
          <a:xfrm>
            <a:off x="0" y="1939872"/>
            <a:ext cx="3407225" cy="636159"/>
          </a:xfrm>
          <a:prstGeom prst="rect">
            <a:avLst/>
          </a:prstGeom>
        </p:spPr>
      </p:pic>
      <p:pic>
        <p:nvPicPr>
          <p:cNvPr id="7" name="Picture 6">
            <a:extLst>
              <a:ext uri="{FF2B5EF4-FFF2-40B4-BE49-F238E27FC236}">
                <a16:creationId xmlns:a16="http://schemas.microsoft.com/office/drawing/2014/main" id="{DD39DE01-6749-5F4C-8C37-B6551149F691}"/>
              </a:ext>
            </a:extLst>
          </p:cNvPr>
          <p:cNvPicPr>
            <a:picLocks noChangeAspect="1"/>
          </p:cNvPicPr>
          <p:nvPr/>
        </p:nvPicPr>
        <p:blipFill>
          <a:blip r:embed="rId6"/>
          <a:stretch>
            <a:fillRect/>
          </a:stretch>
        </p:blipFill>
        <p:spPr>
          <a:xfrm>
            <a:off x="5932275" y="2969889"/>
            <a:ext cx="3082176" cy="456938"/>
          </a:xfrm>
          <a:prstGeom prst="rect">
            <a:avLst/>
          </a:prstGeom>
        </p:spPr>
      </p:pic>
      <p:pic>
        <p:nvPicPr>
          <p:cNvPr id="8" name="Picture 7">
            <a:extLst>
              <a:ext uri="{FF2B5EF4-FFF2-40B4-BE49-F238E27FC236}">
                <a16:creationId xmlns:a16="http://schemas.microsoft.com/office/drawing/2014/main" id="{36B4F491-29D0-244B-9E63-FBA5FD21FF6D}"/>
              </a:ext>
            </a:extLst>
          </p:cNvPr>
          <p:cNvPicPr>
            <a:picLocks noChangeAspect="1"/>
          </p:cNvPicPr>
          <p:nvPr/>
        </p:nvPicPr>
        <p:blipFill>
          <a:blip r:embed="rId7"/>
          <a:stretch>
            <a:fillRect/>
          </a:stretch>
        </p:blipFill>
        <p:spPr>
          <a:xfrm>
            <a:off x="6010076" y="3554918"/>
            <a:ext cx="3004375" cy="464860"/>
          </a:xfrm>
          <a:prstGeom prst="rect">
            <a:avLst/>
          </a:prstGeom>
        </p:spPr>
      </p:pic>
      <p:sp>
        <p:nvSpPr>
          <p:cNvPr id="15" name="Rectangle 14">
            <a:extLst>
              <a:ext uri="{FF2B5EF4-FFF2-40B4-BE49-F238E27FC236}">
                <a16:creationId xmlns:a16="http://schemas.microsoft.com/office/drawing/2014/main" id="{9770396F-BA58-6F4A-A0F5-9C2EDB901D0B}"/>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8">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sp>
        <p:nvSpPr>
          <p:cNvPr id="16" name="Rectangle 15">
            <a:extLst>
              <a:ext uri="{FF2B5EF4-FFF2-40B4-BE49-F238E27FC236}">
                <a16:creationId xmlns:a16="http://schemas.microsoft.com/office/drawing/2014/main" id="{964D8ED2-0042-A74C-BED8-C8C3AA1A92D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Tree>
    <p:extLst>
      <p:ext uri="{BB962C8B-B14F-4D97-AF65-F5344CB8AC3E}">
        <p14:creationId xmlns:p14="http://schemas.microsoft.com/office/powerpoint/2010/main" val="153751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pic>
        <p:nvPicPr>
          <p:cNvPr id="3" name="opt.mov">
            <a:hlinkClick r:id="" action="ppaction://media"/>
            <a:extLst>
              <a:ext uri="{FF2B5EF4-FFF2-40B4-BE49-F238E27FC236}">
                <a16:creationId xmlns:a16="http://schemas.microsoft.com/office/drawing/2014/main" id="{77A0B63F-1C29-9A43-8DD0-DD69C29852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05636" y="933536"/>
            <a:ext cx="3888420" cy="2187236"/>
          </a:xfrm>
          <a:prstGeom prst="rect">
            <a:avLst/>
          </a:prstGeom>
        </p:spPr>
      </p:pic>
      <p:sp>
        <p:nvSpPr>
          <p:cNvPr id="4" name="TextBox 3">
            <a:extLst>
              <a:ext uri="{FF2B5EF4-FFF2-40B4-BE49-F238E27FC236}">
                <a16:creationId xmlns:a16="http://schemas.microsoft.com/office/drawing/2014/main" id="{751053CB-9BAF-2247-A91F-6C69C41AED73}"/>
              </a:ext>
            </a:extLst>
          </p:cNvPr>
          <p:cNvSpPr txBox="1"/>
          <p:nvPr/>
        </p:nvSpPr>
        <p:spPr>
          <a:xfrm>
            <a:off x="457199" y="1089447"/>
            <a:ext cx="4114801" cy="1754326"/>
          </a:xfrm>
          <a:prstGeom prst="rect">
            <a:avLst/>
          </a:prstGeom>
          <a:noFill/>
        </p:spPr>
        <p:txBody>
          <a:bodyPr wrap="square" rtlCol="0">
            <a:spAutoFit/>
          </a:bodyPr>
          <a:lstStyle/>
          <a:p>
            <a:r>
              <a:rPr lang="en-US" dirty="0"/>
              <a:t>FLORIS has been calibrated and evaluated most extensively against the NREL LES tool SOWFA</a:t>
            </a:r>
          </a:p>
          <a:p>
            <a:endParaRPr lang="en-US" dirty="0"/>
          </a:p>
          <a:p>
            <a:r>
              <a:rPr lang="en-US" dirty="0"/>
              <a:t>Historically, these simulations have focused on below-rated conditions</a:t>
            </a:r>
          </a:p>
        </p:txBody>
      </p:sp>
      <p:sp>
        <p:nvSpPr>
          <p:cNvPr id="5" name="Rectangle 4">
            <a:extLst>
              <a:ext uri="{FF2B5EF4-FFF2-40B4-BE49-F238E27FC236}">
                <a16:creationId xmlns:a16="http://schemas.microsoft.com/office/drawing/2014/main" id="{8BA424EE-7606-A140-9B56-4DD38F2ED2D3}"/>
              </a:ext>
            </a:extLst>
          </p:cNvPr>
          <p:cNvSpPr/>
          <p:nvPr/>
        </p:nvSpPr>
        <p:spPr>
          <a:xfrm>
            <a:off x="60368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Torque is controlled</a:t>
            </a:r>
          </a:p>
          <a:p>
            <a:pPr algn="ctr"/>
            <a:r>
              <a:rPr lang="en-US" dirty="0">
                <a:solidFill>
                  <a:schemeClr val="accent6">
                    <a:lumMod val="50000"/>
                  </a:schemeClr>
                </a:solidFill>
              </a:rPr>
              <a:t>To maximize power capture</a:t>
            </a:r>
          </a:p>
        </p:txBody>
      </p:sp>
      <p:sp>
        <p:nvSpPr>
          <p:cNvPr id="6" name="Rectangle 5">
            <a:extLst>
              <a:ext uri="{FF2B5EF4-FFF2-40B4-BE49-F238E27FC236}">
                <a16:creationId xmlns:a16="http://schemas.microsoft.com/office/drawing/2014/main" id="{00967DD4-639E-8743-AF07-2BF713033083}"/>
              </a:ext>
            </a:extLst>
          </p:cNvPr>
          <p:cNvSpPr/>
          <p:nvPr/>
        </p:nvSpPr>
        <p:spPr>
          <a:xfrm>
            <a:off x="322430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Transition between region 2 and region 3</a:t>
            </a:r>
          </a:p>
        </p:txBody>
      </p:sp>
      <p:sp>
        <p:nvSpPr>
          <p:cNvPr id="7" name="Rectangle 6">
            <a:extLst>
              <a:ext uri="{FF2B5EF4-FFF2-40B4-BE49-F238E27FC236}">
                <a16:creationId xmlns:a16="http://schemas.microsoft.com/office/drawing/2014/main" id="{18D8FA75-811E-B24A-8B3A-2E9C1550095A}"/>
              </a:ext>
            </a:extLst>
          </p:cNvPr>
          <p:cNvSpPr/>
          <p:nvPr/>
        </p:nvSpPr>
        <p:spPr>
          <a:xfrm>
            <a:off x="584492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Pitch is controlled to maintain rated power</a:t>
            </a:r>
          </a:p>
        </p:txBody>
      </p:sp>
      <p:sp>
        <p:nvSpPr>
          <p:cNvPr id="8" name="TextBox 7">
            <a:extLst>
              <a:ext uri="{FF2B5EF4-FFF2-40B4-BE49-F238E27FC236}">
                <a16:creationId xmlns:a16="http://schemas.microsoft.com/office/drawing/2014/main" id="{C2BF48B7-040D-3447-B59F-C52FA1083747}"/>
              </a:ext>
            </a:extLst>
          </p:cNvPr>
          <p:cNvSpPr txBox="1"/>
          <p:nvPr/>
        </p:nvSpPr>
        <p:spPr>
          <a:xfrm>
            <a:off x="899604" y="3318725"/>
            <a:ext cx="1866802" cy="369332"/>
          </a:xfrm>
          <a:prstGeom prst="rect">
            <a:avLst/>
          </a:prstGeom>
          <a:noFill/>
        </p:spPr>
        <p:txBody>
          <a:bodyPr wrap="square" rtlCol="0">
            <a:spAutoFit/>
          </a:bodyPr>
          <a:lstStyle/>
          <a:p>
            <a:r>
              <a:rPr lang="en-US" dirty="0"/>
              <a:t>2: Below Rated</a:t>
            </a:r>
          </a:p>
        </p:txBody>
      </p:sp>
      <p:sp>
        <p:nvSpPr>
          <p:cNvPr id="9" name="TextBox 8">
            <a:extLst>
              <a:ext uri="{FF2B5EF4-FFF2-40B4-BE49-F238E27FC236}">
                <a16:creationId xmlns:a16="http://schemas.microsoft.com/office/drawing/2014/main" id="{F14D9B9A-C81A-A34D-8DD2-D54561248B40}"/>
              </a:ext>
            </a:extLst>
          </p:cNvPr>
          <p:cNvSpPr txBox="1"/>
          <p:nvPr/>
        </p:nvSpPr>
        <p:spPr>
          <a:xfrm>
            <a:off x="6117014" y="3316734"/>
            <a:ext cx="1741815" cy="369332"/>
          </a:xfrm>
          <a:prstGeom prst="rect">
            <a:avLst/>
          </a:prstGeom>
          <a:noFill/>
        </p:spPr>
        <p:txBody>
          <a:bodyPr wrap="square" rtlCol="0">
            <a:spAutoFit/>
          </a:bodyPr>
          <a:lstStyle/>
          <a:p>
            <a:r>
              <a:rPr lang="en-US" dirty="0"/>
              <a:t>3: Above Rated</a:t>
            </a:r>
          </a:p>
        </p:txBody>
      </p:sp>
      <p:sp>
        <p:nvSpPr>
          <p:cNvPr id="10" name="TextBox 9">
            <a:extLst>
              <a:ext uri="{FF2B5EF4-FFF2-40B4-BE49-F238E27FC236}">
                <a16:creationId xmlns:a16="http://schemas.microsoft.com/office/drawing/2014/main" id="{0DD52C81-1F9D-6A46-A472-8E863C5A6553}"/>
              </a:ext>
            </a:extLst>
          </p:cNvPr>
          <p:cNvSpPr txBox="1"/>
          <p:nvPr/>
        </p:nvSpPr>
        <p:spPr>
          <a:xfrm>
            <a:off x="3533273" y="3316734"/>
            <a:ext cx="1536032" cy="369332"/>
          </a:xfrm>
          <a:prstGeom prst="rect">
            <a:avLst/>
          </a:prstGeom>
          <a:noFill/>
        </p:spPr>
        <p:txBody>
          <a:bodyPr wrap="square" rtlCol="0">
            <a:spAutoFit/>
          </a:bodyPr>
          <a:lstStyle/>
          <a:p>
            <a:r>
              <a:rPr lang="en-US" dirty="0"/>
              <a:t>2.5: Transition</a:t>
            </a:r>
          </a:p>
        </p:txBody>
      </p:sp>
    </p:spTree>
    <p:extLst>
      <p:ext uri="{BB962C8B-B14F-4D97-AF65-F5344CB8AC3E}">
        <p14:creationId xmlns:p14="http://schemas.microsoft.com/office/powerpoint/2010/main" val="407468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F4209-7F2B-7D4D-9087-237257029C52}"/>
              </a:ext>
            </a:extLst>
          </p:cNvPr>
          <p:cNvGrpSpPr/>
          <p:nvPr/>
        </p:nvGrpSpPr>
        <p:grpSpPr>
          <a:xfrm>
            <a:off x="1638182" y="1054174"/>
            <a:ext cx="5270617" cy="3194134"/>
            <a:chOff x="1638182" y="1054174"/>
            <a:chExt cx="5270617" cy="3194134"/>
          </a:xfrm>
        </p:grpSpPr>
        <p:pic>
          <p:nvPicPr>
            <p:cNvPr id="6" name="Picture 5">
              <a:extLst>
                <a:ext uri="{FF2B5EF4-FFF2-40B4-BE49-F238E27FC236}">
                  <a16:creationId xmlns:a16="http://schemas.microsoft.com/office/drawing/2014/main" id="{681E3AE8-C236-C04B-B21B-9B2C2BFC6E51}"/>
                </a:ext>
              </a:extLst>
            </p:cNvPr>
            <p:cNvPicPr>
              <a:picLocks noChangeAspect="1"/>
            </p:cNvPicPr>
            <p:nvPr/>
          </p:nvPicPr>
          <p:blipFill>
            <a:blip r:embed="rId3"/>
            <a:stretch>
              <a:fillRect/>
            </a:stretch>
          </p:blipFill>
          <p:spPr>
            <a:xfrm>
              <a:off x="1769358" y="1164644"/>
              <a:ext cx="5139441" cy="3083664"/>
            </a:xfrm>
            <a:prstGeom prst="rect">
              <a:avLst/>
            </a:prstGeom>
          </p:spPr>
        </p:pic>
        <p:sp>
          <p:nvSpPr>
            <p:cNvPr id="7" name="Rectangle 6">
              <a:extLst>
                <a:ext uri="{FF2B5EF4-FFF2-40B4-BE49-F238E27FC236}">
                  <a16:creationId xmlns:a16="http://schemas.microsoft.com/office/drawing/2014/main" id="{7B78CFCC-E3BC-824A-9A40-B0A0352C0BBB}"/>
                </a:ext>
              </a:extLst>
            </p:cNvPr>
            <p:cNvSpPr/>
            <p:nvPr/>
          </p:nvSpPr>
          <p:spPr>
            <a:xfrm>
              <a:off x="2810934" y="1324505"/>
              <a:ext cx="1396999" cy="2316162"/>
            </a:xfrm>
            <a:prstGeom prst="rect">
              <a:avLst/>
            </a:prstGeom>
            <a:solidFill>
              <a:srgbClr val="C00000">
                <a:alpha val="28000"/>
              </a:srgbClr>
            </a:solidFill>
            <a:ln w="19050">
              <a:solidFill>
                <a:srgbClr val="C00000">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483BDB-3CFF-CC45-ADDC-E2F2A7F06C5C}"/>
                </a:ext>
              </a:extLst>
            </p:cNvPr>
            <p:cNvSpPr txBox="1"/>
            <p:nvPr/>
          </p:nvSpPr>
          <p:spPr>
            <a:xfrm>
              <a:off x="1638182" y="3502167"/>
              <a:ext cx="725391" cy="276999"/>
            </a:xfrm>
            <a:prstGeom prst="rect">
              <a:avLst/>
            </a:prstGeom>
            <a:noFill/>
          </p:spPr>
          <p:txBody>
            <a:bodyPr wrap="none" rtlCol="0">
              <a:spAutoFit/>
            </a:bodyPr>
            <a:lstStyle/>
            <a:p>
              <a:r>
                <a:rPr lang="en-US" sz="1200" dirty="0"/>
                <a:t>Region 1</a:t>
              </a:r>
            </a:p>
          </p:txBody>
        </p:sp>
        <p:sp>
          <p:nvSpPr>
            <p:cNvPr id="13" name="TextBox 12">
              <a:extLst>
                <a:ext uri="{FF2B5EF4-FFF2-40B4-BE49-F238E27FC236}">
                  <a16:creationId xmlns:a16="http://schemas.microsoft.com/office/drawing/2014/main" id="{B999C17E-5F92-CA40-B343-C920C8B24354}"/>
                </a:ext>
              </a:extLst>
            </p:cNvPr>
            <p:cNvSpPr txBox="1"/>
            <p:nvPr/>
          </p:nvSpPr>
          <p:spPr>
            <a:xfrm>
              <a:off x="2347394" y="3821501"/>
              <a:ext cx="842410" cy="276999"/>
            </a:xfrm>
            <a:prstGeom prst="rect">
              <a:avLst/>
            </a:prstGeom>
            <a:noFill/>
          </p:spPr>
          <p:txBody>
            <a:bodyPr wrap="none" rtlCol="0">
              <a:spAutoFit/>
            </a:bodyPr>
            <a:lstStyle/>
            <a:p>
              <a:r>
                <a:rPr lang="en-US" sz="1200" dirty="0"/>
                <a:t>Region 1.5</a:t>
              </a:r>
            </a:p>
          </p:txBody>
        </p:sp>
        <p:sp>
          <p:nvSpPr>
            <p:cNvPr id="14" name="TextBox 13">
              <a:extLst>
                <a:ext uri="{FF2B5EF4-FFF2-40B4-BE49-F238E27FC236}">
                  <a16:creationId xmlns:a16="http://schemas.microsoft.com/office/drawing/2014/main" id="{B331460D-84EE-1948-98FE-9C89C136D0BF}"/>
                </a:ext>
              </a:extLst>
            </p:cNvPr>
            <p:cNvSpPr txBox="1"/>
            <p:nvPr/>
          </p:nvSpPr>
          <p:spPr>
            <a:xfrm>
              <a:off x="3026716" y="2176369"/>
              <a:ext cx="725391" cy="276999"/>
            </a:xfrm>
            <a:prstGeom prst="rect">
              <a:avLst/>
            </a:prstGeom>
            <a:noFill/>
          </p:spPr>
          <p:txBody>
            <a:bodyPr wrap="none" rtlCol="0">
              <a:spAutoFit/>
            </a:bodyPr>
            <a:lstStyle/>
            <a:p>
              <a:r>
                <a:rPr lang="en-US" sz="1200" dirty="0"/>
                <a:t>Region 2</a:t>
              </a:r>
            </a:p>
          </p:txBody>
        </p:sp>
        <p:sp>
          <p:nvSpPr>
            <p:cNvPr id="15" name="TextBox 14">
              <a:extLst>
                <a:ext uri="{FF2B5EF4-FFF2-40B4-BE49-F238E27FC236}">
                  <a16:creationId xmlns:a16="http://schemas.microsoft.com/office/drawing/2014/main" id="{BE6DE99B-B219-2C4A-8F2A-4AD902C349FF}"/>
                </a:ext>
              </a:extLst>
            </p:cNvPr>
            <p:cNvSpPr txBox="1"/>
            <p:nvPr/>
          </p:nvSpPr>
          <p:spPr>
            <a:xfrm>
              <a:off x="3670148" y="1093165"/>
              <a:ext cx="842410" cy="276999"/>
            </a:xfrm>
            <a:prstGeom prst="rect">
              <a:avLst/>
            </a:prstGeom>
            <a:noFill/>
          </p:spPr>
          <p:txBody>
            <a:bodyPr wrap="none" rtlCol="0">
              <a:spAutoFit/>
            </a:bodyPr>
            <a:lstStyle/>
            <a:p>
              <a:r>
                <a:rPr lang="en-US" sz="1200" dirty="0"/>
                <a:t>Region 2.5</a:t>
              </a:r>
            </a:p>
          </p:txBody>
        </p:sp>
        <p:sp>
          <p:nvSpPr>
            <p:cNvPr id="16" name="TextBox 15">
              <a:extLst>
                <a:ext uri="{FF2B5EF4-FFF2-40B4-BE49-F238E27FC236}">
                  <a16:creationId xmlns:a16="http://schemas.microsoft.com/office/drawing/2014/main" id="{DC1E858F-9FE8-4044-8ABC-4B857F299567}"/>
                </a:ext>
              </a:extLst>
            </p:cNvPr>
            <p:cNvSpPr txBox="1"/>
            <p:nvPr/>
          </p:nvSpPr>
          <p:spPr>
            <a:xfrm>
              <a:off x="5208912" y="1054174"/>
              <a:ext cx="725391" cy="276999"/>
            </a:xfrm>
            <a:prstGeom prst="rect">
              <a:avLst/>
            </a:prstGeom>
            <a:noFill/>
          </p:spPr>
          <p:txBody>
            <a:bodyPr wrap="none" rtlCol="0">
              <a:spAutoFit/>
            </a:bodyPr>
            <a:lstStyle/>
            <a:p>
              <a:r>
                <a:rPr lang="en-US" sz="1200" dirty="0"/>
                <a:t>Region 3</a:t>
              </a:r>
            </a:p>
          </p:txBody>
        </p:sp>
      </p:grpSp>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sp>
        <p:nvSpPr>
          <p:cNvPr id="4" name="TextBox 3">
            <a:extLst>
              <a:ext uri="{FF2B5EF4-FFF2-40B4-BE49-F238E27FC236}">
                <a16:creationId xmlns:a16="http://schemas.microsoft.com/office/drawing/2014/main" id="{751053CB-9BAF-2247-A91F-6C69C41AED73}"/>
              </a:ext>
            </a:extLst>
          </p:cNvPr>
          <p:cNvSpPr txBox="1"/>
          <p:nvPr/>
        </p:nvSpPr>
        <p:spPr>
          <a:xfrm>
            <a:off x="672965" y="4090464"/>
            <a:ext cx="4114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Wake losses are most pronounced</a:t>
            </a:r>
          </a:p>
          <a:p>
            <a:pPr marL="285750" indent="-285750">
              <a:buFont typeface="Arial" panose="020B0604020202020204" pitchFamily="34" charset="0"/>
              <a:buChar char="•"/>
            </a:pPr>
            <a:r>
              <a:rPr lang="en-US" dirty="0"/>
              <a:t>Steady control is simple to model</a:t>
            </a:r>
          </a:p>
          <a:p>
            <a:pPr marL="285750" indent="-285750">
              <a:buFont typeface="Arial" panose="020B0604020202020204" pitchFamily="34" charset="0"/>
              <a:buChar char="•"/>
            </a:pPr>
            <a:r>
              <a:rPr lang="en-US" dirty="0"/>
              <a:t>Yaw impact on c</a:t>
            </a:r>
            <a:r>
              <a:rPr lang="en-US" baseline="-25000" dirty="0"/>
              <a:t>p</a:t>
            </a:r>
            <a:r>
              <a:rPr lang="en-US" dirty="0"/>
              <a:t>/</a:t>
            </a:r>
            <a:r>
              <a:rPr lang="en-US" dirty="0" err="1"/>
              <a:t>c</a:t>
            </a:r>
            <a:r>
              <a:rPr lang="en-US" baseline="-25000" dirty="0" err="1"/>
              <a:t>t</a:t>
            </a:r>
            <a:r>
              <a:rPr lang="en-US" dirty="0"/>
              <a:t> most evident</a:t>
            </a:r>
          </a:p>
        </p:txBody>
      </p:sp>
      <p:sp>
        <p:nvSpPr>
          <p:cNvPr id="12" name="TextBox 11">
            <a:extLst>
              <a:ext uri="{FF2B5EF4-FFF2-40B4-BE49-F238E27FC236}">
                <a16:creationId xmlns:a16="http://schemas.microsoft.com/office/drawing/2014/main" id="{84ABAA51-937D-024E-89C2-365A34572F83}"/>
              </a:ext>
            </a:extLst>
          </p:cNvPr>
          <p:cNvSpPr txBox="1"/>
          <p:nvPr/>
        </p:nvSpPr>
        <p:spPr>
          <a:xfrm>
            <a:off x="672965" y="863659"/>
            <a:ext cx="7679185" cy="369332"/>
          </a:xfrm>
          <a:prstGeom prst="rect">
            <a:avLst/>
          </a:prstGeom>
          <a:noFill/>
        </p:spPr>
        <p:txBody>
          <a:bodyPr wrap="square" rtlCol="0">
            <a:spAutoFit/>
          </a:bodyPr>
          <a:lstStyle/>
          <a:p>
            <a:r>
              <a:rPr lang="en-US" i="1" dirty="0"/>
              <a:t>Why focus more on rated conditions?</a:t>
            </a:r>
          </a:p>
        </p:txBody>
      </p:sp>
    </p:spTree>
    <p:extLst>
      <p:ext uri="{BB962C8B-B14F-4D97-AF65-F5344CB8AC3E}">
        <p14:creationId xmlns:p14="http://schemas.microsoft.com/office/powerpoint/2010/main" val="399262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FLORIS Demo</a:t>
            </a:r>
          </a:p>
        </p:txBody>
      </p:sp>
    </p:spTree>
    <p:extLst>
      <p:ext uri="{BB962C8B-B14F-4D97-AF65-F5344CB8AC3E}">
        <p14:creationId xmlns:p14="http://schemas.microsoft.com/office/powerpoint/2010/main" val="105091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fruit, tree&#10;&#10;Description automatically generated">
            <a:extLst>
              <a:ext uri="{FF2B5EF4-FFF2-40B4-BE49-F238E27FC236}">
                <a16:creationId xmlns:a16="http://schemas.microsoft.com/office/drawing/2014/main" id="{14640553-5D08-BA40-8256-835206E440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1756"/>
          <a:stretch/>
        </p:blipFill>
        <p:spPr>
          <a:xfrm>
            <a:off x="0" y="0"/>
            <a:ext cx="9136027" cy="2571750"/>
          </a:xfrm>
          <a:prstGeom prst="rect">
            <a:avLst/>
          </a:prstGeom>
        </p:spPr>
      </p:pic>
      <p:sp>
        <p:nvSpPr>
          <p:cNvPr id="16" name="Text Placeholder 21">
            <a:extLst>
              <a:ext uri="{FF2B5EF4-FFF2-40B4-BE49-F238E27FC236}">
                <a16:creationId xmlns:a16="http://schemas.microsoft.com/office/drawing/2014/main" id="{3E367602-C884-6843-872F-AE2DFD25EA72}"/>
              </a:ext>
            </a:extLst>
          </p:cNvPr>
          <p:cNvSpPr txBox="1">
            <a:spLocks/>
          </p:cNvSpPr>
          <p:nvPr/>
        </p:nvSpPr>
        <p:spPr>
          <a:xfrm>
            <a:off x="4976780"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7" name="Text Placeholder 21">
            <a:extLst>
              <a:ext uri="{FF2B5EF4-FFF2-40B4-BE49-F238E27FC236}">
                <a16:creationId xmlns:a16="http://schemas.microsoft.com/office/drawing/2014/main" id="{725BB10F-F03F-BF4C-8C1C-5C325E5157B7}"/>
              </a:ext>
            </a:extLst>
          </p:cNvPr>
          <p:cNvSpPr txBox="1">
            <a:spLocks/>
          </p:cNvSpPr>
          <p:nvPr/>
        </p:nvSpPr>
        <p:spPr>
          <a:xfrm>
            <a:off x="28008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8" name="Text Placeholder 21">
            <a:extLst>
              <a:ext uri="{FF2B5EF4-FFF2-40B4-BE49-F238E27FC236}">
                <a16:creationId xmlns:a16="http://schemas.microsoft.com/office/drawing/2014/main" id="{00EB5DB9-2D81-164A-A14D-9622E40B812D}"/>
              </a:ext>
            </a:extLst>
          </p:cNvPr>
          <p:cNvSpPr txBox="1">
            <a:spLocks/>
          </p:cNvSpPr>
          <p:nvPr/>
        </p:nvSpPr>
        <p:spPr>
          <a:xfrm>
            <a:off x="5910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68" name="Text Placeholder 21"/>
          <p:cNvSpPr>
            <a:spLocks noGrp="1"/>
          </p:cNvSpPr>
          <p:nvPr>
            <p:ph type="body" sz="quarter" idx="35"/>
          </p:nvPr>
        </p:nvSpPr>
        <p:spPr>
          <a:xfrm>
            <a:off x="7161180" y="1883569"/>
            <a:ext cx="1376363" cy="1376363"/>
          </a:xfrm>
        </p:spPr>
        <p:txBody>
          <a:bodyPr>
            <a:normAutofit/>
          </a:bodyPr>
          <a:lstStyle/>
          <a:p>
            <a:pPr>
              <a:lnSpc>
                <a:spcPct val="90000"/>
              </a:lnSpc>
            </a:pPr>
            <a:r>
              <a:rPr lang="en-US" b="1" dirty="0">
                <a:solidFill>
                  <a:srgbClr val="353A3E"/>
                </a:solidFill>
              </a:rPr>
              <a:t>\</a:t>
            </a:r>
          </a:p>
        </p:txBody>
      </p:sp>
      <p:pic>
        <p:nvPicPr>
          <p:cNvPr id="72" name="Picture Placeholder 50"/>
          <p:cNvPicPr>
            <a:picLocks noGrp="1" noChangeAspect="1"/>
          </p:cNvPicPr>
          <p:nvPr>
            <p:ph type="pic" sz="quarter" idx="30"/>
          </p:nvPr>
        </p:nvPicPr>
        <p:blipFill>
          <a:blip r:embed="rId5"/>
          <a:stretch>
            <a:fillRect/>
          </a:stretch>
        </p:blipFill>
        <p:spPr>
          <a:xfrm>
            <a:off x="310814" y="1725400"/>
            <a:ext cx="1887156" cy="1887156"/>
          </a:xfrm>
        </p:spPr>
      </p:pic>
      <p:pic>
        <p:nvPicPr>
          <p:cNvPr id="74" name="Picture Placeholder 52"/>
          <p:cNvPicPr>
            <a:picLocks noGrp="1" noChangeAspect="1"/>
          </p:cNvPicPr>
          <p:nvPr>
            <p:ph type="pic" sz="quarter" idx="32"/>
          </p:nvPr>
        </p:nvPicPr>
        <p:blipFill>
          <a:blip r:embed="rId6"/>
          <a:stretch>
            <a:fillRect/>
          </a:stretch>
        </p:blipFill>
        <p:spPr>
          <a:xfrm>
            <a:off x="2620107" y="1699999"/>
            <a:ext cx="1751664" cy="1751664"/>
          </a:xfrm>
        </p:spPr>
      </p:pic>
      <p:pic>
        <p:nvPicPr>
          <p:cNvPr id="76" name="Picture Placeholder 56"/>
          <p:cNvPicPr>
            <a:picLocks noGrp="1" noChangeAspect="1"/>
          </p:cNvPicPr>
          <p:nvPr>
            <p:ph type="pic" sz="quarter" idx="34"/>
          </p:nvPr>
        </p:nvPicPr>
        <p:blipFill>
          <a:blip r:embed="rId7"/>
          <a:stretch>
            <a:fillRect/>
          </a:stretch>
        </p:blipFill>
        <p:spPr>
          <a:xfrm>
            <a:off x="4876076" y="1758684"/>
            <a:ext cx="1626132" cy="1626132"/>
          </a:xfrm>
        </p:spPr>
      </p:pic>
      <p:pic>
        <p:nvPicPr>
          <p:cNvPr id="78" name="Picture Placeholder 59"/>
          <p:cNvPicPr>
            <a:picLocks noGrp="1" noChangeAspect="1"/>
          </p:cNvPicPr>
          <p:nvPr>
            <p:ph type="pic" sz="quarter" idx="36"/>
          </p:nvPr>
        </p:nvPicPr>
        <p:blipFill>
          <a:blip r:embed="rId8"/>
          <a:stretch>
            <a:fillRect/>
          </a:stretch>
        </p:blipFill>
        <p:spPr>
          <a:xfrm>
            <a:off x="7001567" y="1746178"/>
            <a:ext cx="1725151" cy="1725151"/>
          </a:xfrm>
        </p:spPr>
      </p:pic>
      <p:sp>
        <p:nvSpPr>
          <p:cNvPr id="64" name="Text Placeholder 12"/>
          <p:cNvSpPr>
            <a:spLocks noGrp="1"/>
          </p:cNvSpPr>
          <p:nvPr>
            <p:ph type="body" sz="quarter" idx="19"/>
          </p:nvPr>
        </p:nvSpPr>
        <p:spPr>
          <a:xfrm>
            <a:off x="204475" y="3276156"/>
            <a:ext cx="2099833" cy="326535"/>
          </a:xfrm>
        </p:spPr>
        <p:txBody>
          <a:bodyPr>
            <a:noAutofit/>
          </a:bodyPr>
          <a:lstStyle/>
          <a:p>
            <a:pPr>
              <a:lnSpc>
                <a:spcPct val="90000"/>
              </a:lnSpc>
              <a:spcAft>
                <a:spcPts val="400"/>
              </a:spcAft>
            </a:pPr>
            <a:r>
              <a:rPr lang="en-US" b="1" dirty="0">
                <a:solidFill>
                  <a:srgbClr val="0079C1"/>
                </a:solidFill>
              </a:rPr>
              <a:t>Renewable </a:t>
            </a:r>
            <a:br>
              <a:rPr lang="en-US" b="1" dirty="0">
                <a:solidFill>
                  <a:srgbClr val="0079C1"/>
                </a:solidFill>
              </a:rPr>
            </a:br>
            <a:r>
              <a:rPr lang="en-US" b="1" dirty="0">
                <a:solidFill>
                  <a:srgbClr val="0079C1"/>
                </a:solidFill>
              </a:rPr>
              <a:t>Power</a:t>
            </a:r>
          </a:p>
          <a:p>
            <a:pPr marL="89297" lvl="0" indent="-89297">
              <a:lnSpc>
                <a:spcPts val="1360"/>
              </a:lnSpc>
              <a:spcBef>
                <a:spcPts val="0"/>
              </a:spcBef>
              <a:spcAft>
                <a:spcPts val="600"/>
              </a:spcAft>
            </a:pPr>
            <a:r>
              <a:rPr lang="en-US" sz="1200" dirty="0">
                <a:solidFill>
                  <a:srgbClr val="353A3E"/>
                </a:solidFill>
                <a:cs typeface="Arial" pitchFamily="34" charset="0"/>
              </a:rPr>
              <a:t>Solar</a:t>
            </a:r>
          </a:p>
          <a:p>
            <a:pPr marL="89297" lvl="0" indent="-89297">
              <a:lnSpc>
                <a:spcPts val="1360"/>
              </a:lnSpc>
              <a:spcBef>
                <a:spcPts val="0"/>
              </a:spcBef>
              <a:spcAft>
                <a:spcPts val="600"/>
              </a:spcAft>
            </a:pPr>
            <a:r>
              <a:rPr lang="en-US" sz="1200" dirty="0">
                <a:solidFill>
                  <a:srgbClr val="353A3E"/>
                </a:solidFill>
                <a:cs typeface="Arial" pitchFamily="34" charset="0"/>
              </a:rPr>
              <a:t>Wind </a:t>
            </a:r>
          </a:p>
          <a:p>
            <a:pPr lvl="0">
              <a:lnSpc>
                <a:spcPts val="1360"/>
              </a:lnSpc>
              <a:spcBef>
                <a:spcPts val="0"/>
              </a:spcBef>
              <a:spcAft>
                <a:spcPts val="600"/>
              </a:spcAft>
            </a:pPr>
            <a:r>
              <a:rPr lang="en-US" sz="1200" dirty="0">
                <a:solidFill>
                  <a:srgbClr val="353A3E"/>
                </a:solidFill>
                <a:cs typeface="Arial" pitchFamily="34" charset="0"/>
              </a:rPr>
              <a:t>Water</a:t>
            </a:r>
          </a:p>
          <a:p>
            <a:pPr lvl="0">
              <a:lnSpc>
                <a:spcPts val="1360"/>
              </a:lnSpc>
              <a:spcBef>
                <a:spcPts val="0"/>
              </a:spcBef>
              <a:spcAft>
                <a:spcPts val="600"/>
              </a:spcAft>
            </a:pPr>
            <a:r>
              <a:rPr lang="en-US" sz="1200" dirty="0">
                <a:solidFill>
                  <a:srgbClr val="353A3E"/>
                </a:solidFill>
                <a:cs typeface="Arial" pitchFamily="34" charset="0"/>
              </a:rPr>
              <a:t>Geothermal</a:t>
            </a:r>
          </a:p>
          <a:p>
            <a:pPr>
              <a:lnSpc>
                <a:spcPct val="90000"/>
              </a:lnSpc>
            </a:pPr>
            <a:endParaRPr lang="en-US" dirty="0">
              <a:solidFill>
                <a:srgbClr val="0079C1"/>
              </a:solidFill>
            </a:endParaRPr>
          </a:p>
        </p:txBody>
      </p:sp>
      <p:sp>
        <p:nvSpPr>
          <p:cNvPr id="3" name="Text Placeholder 2"/>
          <p:cNvSpPr>
            <a:spLocks noGrp="1"/>
          </p:cNvSpPr>
          <p:nvPr>
            <p:ph type="body" sz="quarter" idx="42"/>
          </p:nvPr>
        </p:nvSpPr>
        <p:spPr>
          <a:xfrm>
            <a:off x="2605086" y="3276156"/>
            <a:ext cx="1781706" cy="326535"/>
          </a:xfrm>
        </p:spPr>
        <p:txBody>
          <a:bodyPr>
            <a:noAutofit/>
          </a:bodyPr>
          <a:lstStyle/>
          <a:p>
            <a:pPr>
              <a:lnSpc>
                <a:spcPct val="90000"/>
              </a:lnSpc>
              <a:spcAft>
                <a:spcPts val="400"/>
              </a:spcAft>
            </a:pPr>
            <a:r>
              <a:rPr lang="en-US" b="1" dirty="0">
                <a:solidFill>
                  <a:srgbClr val="0079C1"/>
                </a:solidFill>
              </a:rPr>
              <a:t>Sustainable Transportation</a:t>
            </a:r>
          </a:p>
          <a:p>
            <a:pPr marL="119063" lvl="0" indent="-119063">
              <a:lnSpc>
                <a:spcPts val="1360"/>
              </a:lnSpc>
              <a:spcBef>
                <a:spcPts val="0"/>
              </a:spcBef>
              <a:spcAft>
                <a:spcPts val="600"/>
              </a:spcAft>
            </a:pPr>
            <a:r>
              <a:rPr lang="en-US" sz="1200" dirty="0">
                <a:solidFill>
                  <a:srgbClr val="353A3E"/>
                </a:solidFill>
                <a:cs typeface="Arial" pitchFamily="34" charset="0"/>
              </a:rPr>
              <a:t>Bioenergy</a:t>
            </a:r>
          </a:p>
          <a:p>
            <a:pPr lvl="0">
              <a:lnSpc>
                <a:spcPts val="1360"/>
              </a:lnSpc>
              <a:spcBef>
                <a:spcPts val="0"/>
              </a:spcBef>
              <a:spcAft>
                <a:spcPts val="600"/>
              </a:spcAft>
            </a:pPr>
            <a:r>
              <a:rPr lang="en-US" sz="1200" dirty="0">
                <a:solidFill>
                  <a:srgbClr val="353A3E"/>
                </a:solidFill>
                <a:cs typeface="Arial" pitchFamily="34" charset="0"/>
              </a:rPr>
              <a:t>Vehicle Technologies</a:t>
            </a:r>
          </a:p>
          <a:p>
            <a:pPr lvl="0">
              <a:lnSpc>
                <a:spcPts val="1360"/>
              </a:lnSpc>
              <a:spcBef>
                <a:spcPts val="0"/>
              </a:spcBef>
              <a:spcAft>
                <a:spcPts val="600"/>
              </a:spcAft>
            </a:pPr>
            <a:r>
              <a:rPr lang="en-US" sz="1200" dirty="0">
                <a:solidFill>
                  <a:srgbClr val="353A3E"/>
                </a:solidFill>
                <a:cs typeface="Arial" pitchFamily="34" charset="0"/>
              </a:rPr>
              <a:t>Hydrogen</a:t>
            </a:r>
          </a:p>
          <a:p>
            <a:pPr lvl="0">
              <a:lnSpc>
                <a:spcPts val="1360"/>
              </a:lnSpc>
              <a:spcAft>
                <a:spcPts val="600"/>
              </a:spcAft>
            </a:pPr>
            <a:endParaRPr lang="en-US" sz="1200" b="1" dirty="0">
              <a:solidFill>
                <a:srgbClr val="353A3E"/>
              </a:solidFill>
            </a:endParaRPr>
          </a:p>
          <a:p>
            <a:pPr>
              <a:lnSpc>
                <a:spcPct val="90000"/>
              </a:lnSpc>
            </a:pPr>
            <a:endParaRPr lang="en-US" b="1" dirty="0">
              <a:solidFill>
                <a:srgbClr val="0079C1"/>
              </a:solidFill>
            </a:endParaRPr>
          </a:p>
        </p:txBody>
      </p:sp>
      <p:sp>
        <p:nvSpPr>
          <p:cNvPr id="5" name="Text Placeholder 4"/>
          <p:cNvSpPr>
            <a:spLocks noGrp="1"/>
          </p:cNvSpPr>
          <p:nvPr>
            <p:ph type="body" sz="quarter" idx="44"/>
          </p:nvPr>
        </p:nvSpPr>
        <p:spPr>
          <a:xfrm>
            <a:off x="5006117" y="3276156"/>
            <a:ext cx="1336675" cy="326535"/>
          </a:xfrm>
        </p:spPr>
        <p:txBody>
          <a:bodyPr>
            <a:noAutofit/>
          </a:bodyPr>
          <a:lstStyle/>
          <a:p>
            <a:pPr>
              <a:lnSpc>
                <a:spcPct val="90000"/>
              </a:lnSpc>
              <a:spcAft>
                <a:spcPts val="400"/>
              </a:spcAft>
            </a:pPr>
            <a:r>
              <a:rPr lang="en-US" b="1" dirty="0">
                <a:solidFill>
                  <a:srgbClr val="0079C1"/>
                </a:solidFill>
              </a:rPr>
              <a:t>Energy </a:t>
            </a:r>
            <a:br>
              <a:rPr lang="en-US" b="1" dirty="0">
                <a:solidFill>
                  <a:srgbClr val="0079C1"/>
                </a:solidFill>
              </a:rPr>
            </a:br>
            <a:r>
              <a:rPr lang="en-US" b="1" dirty="0">
                <a:solidFill>
                  <a:srgbClr val="0079C1"/>
                </a:solidFill>
              </a:rPr>
              <a:t>Efficiency</a:t>
            </a:r>
          </a:p>
          <a:p>
            <a:pPr marL="119063" lvl="0" indent="-119063">
              <a:lnSpc>
                <a:spcPts val="1360"/>
              </a:lnSpc>
              <a:spcBef>
                <a:spcPts val="0"/>
              </a:spcBef>
              <a:spcAft>
                <a:spcPts val="600"/>
              </a:spcAft>
            </a:pPr>
            <a:r>
              <a:rPr lang="en-US" sz="1200" dirty="0">
                <a:solidFill>
                  <a:srgbClr val="353A3E"/>
                </a:solidFill>
                <a:cs typeface="Arial" pitchFamily="34" charset="0"/>
              </a:rPr>
              <a:t>Buildings</a:t>
            </a:r>
          </a:p>
          <a:p>
            <a:pPr lvl="0">
              <a:lnSpc>
                <a:spcPts val="1360"/>
              </a:lnSpc>
              <a:spcBef>
                <a:spcPts val="0"/>
              </a:spcBef>
              <a:spcAft>
                <a:spcPts val="600"/>
              </a:spcAft>
            </a:pPr>
            <a:r>
              <a:rPr lang="en-US" sz="1200" dirty="0">
                <a:solidFill>
                  <a:srgbClr val="353A3E"/>
                </a:solidFill>
                <a:cs typeface="Arial" pitchFamily="34" charset="0"/>
              </a:rPr>
              <a:t>Advanced Manufacturing</a:t>
            </a:r>
          </a:p>
          <a:p>
            <a:pPr lvl="0">
              <a:lnSpc>
                <a:spcPts val="1360"/>
              </a:lnSpc>
              <a:spcBef>
                <a:spcPts val="0"/>
              </a:spcBef>
              <a:spcAft>
                <a:spcPts val="600"/>
              </a:spcAft>
            </a:pPr>
            <a:r>
              <a:rPr lang="en-US" sz="1200" dirty="0">
                <a:solidFill>
                  <a:srgbClr val="353A3E"/>
                </a:solidFill>
                <a:cs typeface="Arial" pitchFamily="34" charset="0"/>
              </a:rPr>
              <a:t>Government Energy Management</a:t>
            </a:r>
          </a:p>
          <a:p>
            <a:pPr>
              <a:lnSpc>
                <a:spcPct val="90000"/>
              </a:lnSpc>
            </a:pPr>
            <a:endParaRPr lang="en-US" b="1" dirty="0">
              <a:solidFill>
                <a:srgbClr val="0079C1"/>
              </a:solidFill>
            </a:endParaRPr>
          </a:p>
        </p:txBody>
      </p:sp>
      <p:sp>
        <p:nvSpPr>
          <p:cNvPr id="7" name="Text Placeholder 6"/>
          <p:cNvSpPr>
            <a:spLocks noGrp="1"/>
          </p:cNvSpPr>
          <p:nvPr>
            <p:ph type="body" sz="quarter" idx="46"/>
          </p:nvPr>
        </p:nvSpPr>
        <p:spPr>
          <a:xfrm>
            <a:off x="7012841" y="3276156"/>
            <a:ext cx="1673040" cy="326535"/>
          </a:xfrm>
        </p:spPr>
        <p:txBody>
          <a:bodyPr>
            <a:noAutofit/>
          </a:bodyPr>
          <a:lstStyle/>
          <a:p>
            <a:pPr>
              <a:lnSpc>
                <a:spcPct val="90000"/>
              </a:lnSpc>
              <a:spcAft>
                <a:spcPts val="400"/>
              </a:spcAft>
            </a:pPr>
            <a:r>
              <a:rPr lang="en-US" b="1" dirty="0">
                <a:solidFill>
                  <a:srgbClr val="0079C1"/>
                </a:solidFill>
              </a:rPr>
              <a:t>Energy Systems</a:t>
            </a:r>
            <a:br>
              <a:rPr lang="en-US" b="1" dirty="0">
                <a:solidFill>
                  <a:srgbClr val="0079C1"/>
                </a:solidFill>
              </a:rPr>
            </a:br>
            <a:r>
              <a:rPr lang="en-US" b="1" dirty="0">
                <a:solidFill>
                  <a:srgbClr val="0079C1"/>
                </a:solidFill>
              </a:rPr>
              <a:t>Integration</a:t>
            </a:r>
          </a:p>
          <a:p>
            <a:pPr lvl="0">
              <a:lnSpc>
                <a:spcPts val="1360"/>
              </a:lnSpc>
              <a:spcBef>
                <a:spcPts val="0"/>
              </a:spcBef>
              <a:spcAft>
                <a:spcPts val="600"/>
              </a:spcAft>
            </a:pPr>
            <a:r>
              <a:rPr lang="en-US" sz="1200" dirty="0">
                <a:solidFill>
                  <a:srgbClr val="333333">
                    <a:lumMod val="50000"/>
                  </a:srgbClr>
                </a:solidFill>
              </a:rPr>
              <a:t>Grid Integration</a:t>
            </a:r>
          </a:p>
          <a:p>
            <a:pPr lvl="0">
              <a:lnSpc>
                <a:spcPts val="1360"/>
              </a:lnSpc>
              <a:spcBef>
                <a:spcPts val="0"/>
              </a:spcBef>
              <a:spcAft>
                <a:spcPts val="600"/>
              </a:spcAft>
            </a:pPr>
            <a:r>
              <a:rPr lang="en-US" sz="1200" dirty="0">
                <a:solidFill>
                  <a:srgbClr val="333333">
                    <a:lumMod val="50000"/>
                  </a:srgbClr>
                </a:solidFill>
              </a:rPr>
              <a:t>Hybrid Systems</a:t>
            </a:r>
          </a:p>
          <a:p>
            <a:pPr lvl="0">
              <a:lnSpc>
                <a:spcPts val="1360"/>
              </a:lnSpc>
              <a:spcBef>
                <a:spcPts val="0"/>
              </a:spcBef>
              <a:spcAft>
                <a:spcPts val="600"/>
              </a:spcAft>
            </a:pPr>
            <a:r>
              <a:rPr lang="en-US" sz="1200" dirty="0">
                <a:solidFill>
                  <a:srgbClr val="333333">
                    <a:lumMod val="50000"/>
                  </a:srgbClr>
                </a:solidFill>
              </a:rPr>
              <a:t>Security and Resilience</a:t>
            </a:r>
          </a:p>
          <a:p>
            <a:pPr marL="119063" lvl="0" indent="-119063">
              <a:lnSpc>
                <a:spcPts val="1360"/>
              </a:lnSpc>
              <a:spcBef>
                <a:spcPts val="0"/>
              </a:spcBef>
              <a:spcAft>
                <a:spcPts val="600"/>
              </a:spcAft>
            </a:pPr>
            <a:endParaRPr lang="en-US" sz="1200" dirty="0">
              <a:solidFill>
                <a:srgbClr val="353A3E"/>
              </a:solidFill>
              <a:cs typeface="Arial" pitchFamily="34" charset="0"/>
            </a:endParaRPr>
          </a:p>
          <a:p>
            <a:pPr>
              <a:lnSpc>
                <a:spcPct val="90000"/>
              </a:lnSpc>
            </a:pPr>
            <a:endParaRPr lang="en-US" b="1" dirty="0">
              <a:solidFill>
                <a:srgbClr val="0079C1"/>
              </a:solidFill>
            </a:endParaRPr>
          </a:p>
          <a:p>
            <a:pPr>
              <a:lnSpc>
                <a:spcPct val="90000"/>
              </a:lnSpc>
            </a:pPr>
            <a:endParaRPr lang="en-US" dirty="0">
              <a:solidFill>
                <a:srgbClr val="0079C1"/>
              </a:solidFill>
            </a:endParaRPr>
          </a:p>
        </p:txBody>
      </p:sp>
      <p:sp>
        <p:nvSpPr>
          <p:cNvPr id="10" name="Title 9">
            <a:extLst>
              <a:ext uri="{FF2B5EF4-FFF2-40B4-BE49-F238E27FC236}">
                <a16:creationId xmlns:a16="http://schemas.microsoft.com/office/drawing/2014/main" id="{38C24D78-EC3C-BF49-BE57-A19A0B546AD9}"/>
              </a:ext>
            </a:extLst>
          </p:cNvPr>
          <p:cNvSpPr>
            <a:spLocks noGrp="1"/>
          </p:cNvSpPr>
          <p:nvPr>
            <p:ph type="title"/>
          </p:nvPr>
        </p:nvSpPr>
        <p:spPr>
          <a:xfrm>
            <a:off x="457200" y="1"/>
            <a:ext cx="5524282" cy="666750"/>
          </a:xfrm>
        </p:spPr>
        <p:txBody>
          <a:bodyPr/>
          <a:lstStyle/>
          <a:p>
            <a:r>
              <a:rPr lang="en-US" dirty="0">
                <a:solidFill>
                  <a:srgbClr val="FFFFFF"/>
                </a:solidFill>
              </a:rPr>
              <a:t>NREL Science Drives Innovation</a:t>
            </a:r>
            <a:endParaRPr lang="en-US" dirty="0"/>
          </a:p>
        </p:txBody>
      </p:sp>
    </p:spTree>
    <p:extLst>
      <p:ext uri="{BB962C8B-B14F-4D97-AF65-F5344CB8AC3E}">
        <p14:creationId xmlns:p14="http://schemas.microsoft.com/office/powerpoint/2010/main" val="297658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sp>
        <p:nvSpPr>
          <p:cNvPr id="3" name="TextBox 2">
            <a:extLst>
              <a:ext uri="{FF2B5EF4-FFF2-40B4-BE49-F238E27FC236}">
                <a16:creationId xmlns:a16="http://schemas.microsoft.com/office/drawing/2014/main" id="{BC55ED3C-303F-CD4F-89A1-34FD41B95D22}"/>
              </a:ext>
            </a:extLst>
          </p:cNvPr>
          <p:cNvSpPr txBox="1"/>
          <p:nvPr/>
        </p:nvSpPr>
        <p:spPr>
          <a:xfrm>
            <a:off x="457199" y="988349"/>
            <a:ext cx="4022704" cy="1754326"/>
          </a:xfrm>
          <a:prstGeom prst="rect">
            <a:avLst/>
          </a:prstGeom>
          <a:noFill/>
        </p:spPr>
        <p:txBody>
          <a:bodyPr wrap="none" rtlCol="0">
            <a:spAutoFit/>
          </a:bodyPr>
          <a:lstStyle/>
          <a:p>
            <a:r>
              <a:rPr lang="en-US" dirty="0"/>
              <a:t>The full code base is available on GitHub </a:t>
            </a:r>
          </a:p>
          <a:p>
            <a:pPr marL="285750" indent="-285750">
              <a:buFont typeface="Arial" panose="020B0604020202020204" pitchFamily="34" charset="0"/>
              <a:buChar char="•"/>
            </a:pPr>
            <a:r>
              <a:rPr lang="en-US" dirty="0"/>
              <a:t>Python 3.7</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Feature development branches</a:t>
            </a:r>
          </a:p>
          <a:p>
            <a:pPr marL="285750" indent="-285750">
              <a:buFont typeface="Arial" panose="020B0604020202020204" pitchFamily="34" charset="0"/>
              <a:buChar char="•"/>
            </a:pPr>
            <a:r>
              <a:rPr lang="en-US" dirty="0"/>
              <a:t>Examples </a:t>
            </a:r>
            <a:r>
              <a:rPr lang="en-US" dirty="0" err="1"/>
              <a:t>a’plenty</a:t>
            </a:r>
            <a:endParaRPr lang="en-US" dirty="0"/>
          </a:p>
          <a:p>
            <a:endParaRPr lang="en-US" dirty="0"/>
          </a:p>
        </p:txBody>
      </p:sp>
      <p:sp>
        <p:nvSpPr>
          <p:cNvPr id="4" name="TextBox 3">
            <a:extLst>
              <a:ext uri="{FF2B5EF4-FFF2-40B4-BE49-F238E27FC236}">
                <a16:creationId xmlns:a16="http://schemas.microsoft.com/office/drawing/2014/main" id="{B82B19EF-2445-5B47-BA0F-C05C2C36F4AD}"/>
              </a:ext>
            </a:extLst>
          </p:cNvPr>
          <p:cNvSpPr txBox="1"/>
          <p:nvPr/>
        </p:nvSpPr>
        <p:spPr>
          <a:xfrm>
            <a:off x="5261071" y="4366985"/>
            <a:ext cx="3099310" cy="369332"/>
          </a:xfrm>
          <a:prstGeom prst="rect">
            <a:avLst/>
          </a:prstGeom>
          <a:noFill/>
        </p:spPr>
        <p:txBody>
          <a:bodyPr wrap="none" rtlCol="0">
            <a:spAutoFit/>
          </a:bodyPr>
          <a:lstStyle/>
          <a:p>
            <a:r>
              <a:rPr lang="en-US" dirty="0">
                <a:hlinkClick r:id="rId2"/>
              </a:rPr>
              <a:t>https://github.com/NREL/floris</a:t>
            </a:r>
            <a:endParaRPr lang="en-US" dirty="0"/>
          </a:p>
        </p:txBody>
      </p:sp>
      <p:pic>
        <p:nvPicPr>
          <p:cNvPr id="5" name="Picture 4">
            <a:extLst>
              <a:ext uri="{FF2B5EF4-FFF2-40B4-BE49-F238E27FC236}">
                <a16:creationId xmlns:a16="http://schemas.microsoft.com/office/drawing/2014/main" id="{3E1A60E2-ECE1-2142-A04A-85AF16EC5CFB}"/>
              </a:ext>
            </a:extLst>
          </p:cNvPr>
          <p:cNvPicPr>
            <a:picLocks noChangeAspect="1"/>
          </p:cNvPicPr>
          <p:nvPr/>
        </p:nvPicPr>
        <p:blipFill>
          <a:blip r:embed="rId3"/>
          <a:stretch>
            <a:fillRect/>
          </a:stretch>
        </p:blipFill>
        <p:spPr>
          <a:xfrm>
            <a:off x="4514412" y="776515"/>
            <a:ext cx="4592629" cy="3506727"/>
          </a:xfrm>
          <a:prstGeom prst="rect">
            <a:avLst/>
          </a:prstGeom>
        </p:spPr>
      </p:pic>
    </p:spTree>
    <p:extLst>
      <p:ext uri="{BB962C8B-B14F-4D97-AF65-F5344CB8AC3E}">
        <p14:creationId xmlns:p14="http://schemas.microsoft.com/office/powerpoint/2010/main" val="1578025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pic>
        <p:nvPicPr>
          <p:cNvPr id="3" name="Picture 2">
            <a:extLst>
              <a:ext uri="{FF2B5EF4-FFF2-40B4-BE49-F238E27FC236}">
                <a16:creationId xmlns:a16="http://schemas.microsoft.com/office/drawing/2014/main" id="{E0904B59-8AB4-BE47-8DAE-2F2FF78A1260}"/>
              </a:ext>
            </a:extLst>
          </p:cNvPr>
          <p:cNvPicPr>
            <a:picLocks noChangeAspect="1"/>
          </p:cNvPicPr>
          <p:nvPr/>
        </p:nvPicPr>
        <p:blipFill>
          <a:blip r:embed="rId2"/>
          <a:stretch>
            <a:fillRect/>
          </a:stretch>
        </p:blipFill>
        <p:spPr>
          <a:xfrm>
            <a:off x="1293070" y="804464"/>
            <a:ext cx="6557861" cy="4339036"/>
          </a:xfrm>
          <a:prstGeom prst="rect">
            <a:avLst/>
          </a:prstGeom>
        </p:spPr>
      </p:pic>
    </p:spTree>
    <p:extLst>
      <p:ext uri="{BB962C8B-B14F-4D97-AF65-F5344CB8AC3E}">
        <p14:creationId xmlns:p14="http://schemas.microsoft.com/office/powerpoint/2010/main" val="222002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a:xfrm>
            <a:off x="3966882" y="0"/>
            <a:ext cx="4843226" cy="776514"/>
          </a:xfrm>
        </p:spPr>
        <p:txBody>
          <a:bodyPr/>
          <a:lstStyle/>
          <a:p>
            <a:r>
              <a:rPr lang="en-US" dirty="0"/>
              <a:t>FLORIS - Examples</a:t>
            </a:r>
          </a:p>
        </p:txBody>
      </p:sp>
      <p:sp>
        <p:nvSpPr>
          <p:cNvPr id="17" name="TextBox 16">
            <a:extLst>
              <a:ext uri="{FF2B5EF4-FFF2-40B4-BE49-F238E27FC236}">
                <a16:creationId xmlns:a16="http://schemas.microsoft.com/office/drawing/2014/main" id="{D051819D-F149-DF42-B829-7818E74F501C}"/>
              </a:ext>
            </a:extLst>
          </p:cNvPr>
          <p:cNvSpPr txBox="1"/>
          <p:nvPr/>
        </p:nvSpPr>
        <p:spPr>
          <a:xfrm>
            <a:off x="4418159" y="2321986"/>
            <a:ext cx="4294830" cy="830997"/>
          </a:xfrm>
          <a:prstGeom prst="rect">
            <a:avLst/>
          </a:prstGeom>
          <a:noFill/>
        </p:spPr>
        <p:txBody>
          <a:bodyPr wrap="none" rtlCol="0">
            <a:spAutoFit/>
          </a:bodyPr>
          <a:lstStyle/>
          <a:p>
            <a:r>
              <a:rPr lang="en-US" sz="1600" dirty="0"/>
              <a:t>Start here!</a:t>
            </a:r>
          </a:p>
          <a:p>
            <a:r>
              <a:rPr lang="en-US" sz="1600" dirty="0">
                <a:hlinkClick r:id="rId2"/>
              </a:rPr>
              <a:t>https://github.com/nhamilto/UoU_FLORIS_demo</a:t>
            </a:r>
            <a:endParaRPr lang="en-US" sz="1600" dirty="0"/>
          </a:p>
          <a:p>
            <a:endParaRPr lang="en-US" sz="1600" dirty="0"/>
          </a:p>
        </p:txBody>
      </p:sp>
      <p:pic>
        <p:nvPicPr>
          <p:cNvPr id="5" name="Picture 4" descr="Graphical user interface, text, application, email&#10;&#10;Description automatically generated">
            <a:extLst>
              <a:ext uri="{FF2B5EF4-FFF2-40B4-BE49-F238E27FC236}">
                <a16:creationId xmlns:a16="http://schemas.microsoft.com/office/drawing/2014/main" id="{B863CD66-B9E3-B146-B187-F8465314AA98}"/>
              </a:ext>
            </a:extLst>
          </p:cNvPr>
          <p:cNvPicPr>
            <a:picLocks noChangeAspect="1"/>
          </p:cNvPicPr>
          <p:nvPr/>
        </p:nvPicPr>
        <p:blipFill>
          <a:blip r:embed="rId3"/>
          <a:stretch>
            <a:fillRect/>
          </a:stretch>
        </p:blipFill>
        <p:spPr>
          <a:xfrm>
            <a:off x="333892" y="0"/>
            <a:ext cx="3583386" cy="5143500"/>
          </a:xfrm>
          <a:prstGeom prst="rect">
            <a:avLst/>
          </a:prstGeom>
        </p:spPr>
      </p:pic>
    </p:spTree>
    <p:extLst>
      <p:ext uri="{BB962C8B-B14F-4D97-AF65-F5344CB8AC3E}">
        <p14:creationId xmlns:p14="http://schemas.microsoft.com/office/powerpoint/2010/main" val="19016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 Ongoing Work</a:t>
            </a:r>
          </a:p>
        </p:txBody>
      </p:sp>
      <p:pic>
        <p:nvPicPr>
          <p:cNvPr id="5" name="Picture 4">
            <a:extLst>
              <a:ext uri="{FF2B5EF4-FFF2-40B4-BE49-F238E27FC236}">
                <a16:creationId xmlns:a16="http://schemas.microsoft.com/office/drawing/2014/main" id="{B6483B30-5A3A-6743-AC9A-A0C2D6DB593A}"/>
              </a:ext>
            </a:extLst>
          </p:cNvPr>
          <p:cNvPicPr>
            <a:picLocks noChangeAspect="1"/>
          </p:cNvPicPr>
          <p:nvPr/>
        </p:nvPicPr>
        <p:blipFill>
          <a:blip r:embed="rId2"/>
          <a:stretch>
            <a:fillRect/>
          </a:stretch>
        </p:blipFill>
        <p:spPr>
          <a:xfrm>
            <a:off x="1182255" y="774757"/>
            <a:ext cx="6779491" cy="1954706"/>
          </a:xfrm>
          <a:prstGeom prst="rect">
            <a:avLst/>
          </a:prstGeom>
        </p:spPr>
      </p:pic>
      <p:grpSp>
        <p:nvGrpSpPr>
          <p:cNvPr id="6" name="Group 5">
            <a:extLst>
              <a:ext uri="{FF2B5EF4-FFF2-40B4-BE49-F238E27FC236}">
                <a16:creationId xmlns:a16="http://schemas.microsoft.com/office/drawing/2014/main" id="{05D57CA7-5689-3045-ACDD-2FB6F4A3B8A6}"/>
              </a:ext>
            </a:extLst>
          </p:cNvPr>
          <p:cNvGrpSpPr>
            <a:grpSpLocks noChangeAspect="1"/>
          </p:cNvGrpSpPr>
          <p:nvPr/>
        </p:nvGrpSpPr>
        <p:grpSpPr>
          <a:xfrm>
            <a:off x="636752" y="2571750"/>
            <a:ext cx="8057304" cy="2293071"/>
            <a:chOff x="-552450" y="2374900"/>
            <a:chExt cx="9728200" cy="2768600"/>
          </a:xfrm>
        </p:grpSpPr>
        <p:pic>
          <p:nvPicPr>
            <p:cNvPr id="9" name="Picture 8">
              <a:extLst>
                <a:ext uri="{FF2B5EF4-FFF2-40B4-BE49-F238E27FC236}">
                  <a16:creationId xmlns:a16="http://schemas.microsoft.com/office/drawing/2014/main" id="{93178344-6B6D-9740-AC5C-532B45A3B3A3}"/>
                </a:ext>
              </a:extLst>
            </p:cNvPr>
            <p:cNvPicPr>
              <a:picLocks noChangeAspect="1"/>
            </p:cNvPicPr>
            <p:nvPr/>
          </p:nvPicPr>
          <p:blipFill>
            <a:blip r:embed="rId3"/>
            <a:stretch>
              <a:fillRect/>
            </a:stretch>
          </p:blipFill>
          <p:spPr>
            <a:xfrm>
              <a:off x="5759450" y="2374900"/>
              <a:ext cx="3416300" cy="2730500"/>
            </a:xfrm>
            <a:prstGeom prst="rect">
              <a:avLst/>
            </a:prstGeom>
          </p:spPr>
        </p:pic>
        <p:pic>
          <p:nvPicPr>
            <p:cNvPr id="4" name="Picture 3">
              <a:extLst>
                <a:ext uri="{FF2B5EF4-FFF2-40B4-BE49-F238E27FC236}">
                  <a16:creationId xmlns:a16="http://schemas.microsoft.com/office/drawing/2014/main" id="{01CFD684-B28E-604A-B2DA-6EDC45612BAB}"/>
                </a:ext>
              </a:extLst>
            </p:cNvPr>
            <p:cNvPicPr>
              <a:picLocks noChangeAspect="1"/>
            </p:cNvPicPr>
            <p:nvPr/>
          </p:nvPicPr>
          <p:blipFill>
            <a:blip r:embed="rId4"/>
            <a:stretch>
              <a:fillRect/>
            </a:stretch>
          </p:blipFill>
          <p:spPr>
            <a:xfrm>
              <a:off x="-552450" y="2501900"/>
              <a:ext cx="6311900" cy="2641600"/>
            </a:xfrm>
            <a:prstGeom prst="rect">
              <a:avLst/>
            </a:prstGeom>
          </p:spPr>
        </p:pic>
      </p:grpSp>
    </p:spTree>
    <p:extLst>
      <p:ext uri="{BB962C8B-B14F-4D97-AF65-F5344CB8AC3E}">
        <p14:creationId xmlns:p14="http://schemas.microsoft.com/office/powerpoint/2010/main" val="4169366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A07-27AC-4842-813C-F8F5A1BD2C8A}"/>
              </a:ext>
            </a:extLst>
          </p:cNvPr>
          <p:cNvSpPr>
            <a:spLocks noGrp="1"/>
          </p:cNvSpPr>
          <p:nvPr>
            <p:ph type="title"/>
          </p:nvPr>
        </p:nvSpPr>
        <p:spPr/>
        <p:txBody>
          <a:bodyPr/>
          <a:lstStyle/>
          <a:p>
            <a:r>
              <a:rPr lang="en-US" dirty="0"/>
              <a:t>FLORIS - Ongoing Work</a:t>
            </a:r>
          </a:p>
        </p:txBody>
      </p:sp>
      <p:pic>
        <p:nvPicPr>
          <p:cNvPr id="4" name="Picture 3" descr="Text, application, table&#10;&#10;Description automatically generated">
            <a:extLst>
              <a:ext uri="{FF2B5EF4-FFF2-40B4-BE49-F238E27FC236}">
                <a16:creationId xmlns:a16="http://schemas.microsoft.com/office/drawing/2014/main" id="{CE84271F-5558-B64E-AD2B-DA264DCA2EFA}"/>
              </a:ext>
            </a:extLst>
          </p:cNvPr>
          <p:cNvPicPr>
            <a:picLocks noChangeAspect="1"/>
          </p:cNvPicPr>
          <p:nvPr/>
        </p:nvPicPr>
        <p:blipFill>
          <a:blip r:embed="rId2"/>
          <a:stretch>
            <a:fillRect/>
          </a:stretch>
        </p:blipFill>
        <p:spPr>
          <a:xfrm>
            <a:off x="4861671" y="1247703"/>
            <a:ext cx="3832385" cy="1608744"/>
          </a:xfrm>
          <a:prstGeom prst="rect">
            <a:avLst/>
          </a:prstGeom>
        </p:spPr>
      </p:pic>
      <p:pic>
        <p:nvPicPr>
          <p:cNvPr id="6" name="Picture 5">
            <a:extLst>
              <a:ext uri="{FF2B5EF4-FFF2-40B4-BE49-F238E27FC236}">
                <a16:creationId xmlns:a16="http://schemas.microsoft.com/office/drawing/2014/main" id="{89C031F3-C98D-6840-B45C-C8F6DE399722}"/>
              </a:ext>
            </a:extLst>
          </p:cNvPr>
          <p:cNvPicPr>
            <a:picLocks noChangeAspect="1"/>
          </p:cNvPicPr>
          <p:nvPr/>
        </p:nvPicPr>
        <p:blipFill>
          <a:blip r:embed="rId3"/>
          <a:stretch>
            <a:fillRect/>
          </a:stretch>
        </p:blipFill>
        <p:spPr>
          <a:xfrm>
            <a:off x="79064" y="860022"/>
            <a:ext cx="4616153" cy="4166599"/>
          </a:xfrm>
          <a:prstGeom prst="rect">
            <a:avLst/>
          </a:prstGeom>
        </p:spPr>
      </p:pic>
      <p:pic>
        <p:nvPicPr>
          <p:cNvPr id="8" name="Picture 7" descr="Chart, line chart&#10;&#10;Description automatically generated">
            <a:extLst>
              <a:ext uri="{FF2B5EF4-FFF2-40B4-BE49-F238E27FC236}">
                <a16:creationId xmlns:a16="http://schemas.microsoft.com/office/drawing/2014/main" id="{F60C1A0B-3EAB-D941-8362-C2F9F8162D2F}"/>
              </a:ext>
            </a:extLst>
          </p:cNvPr>
          <p:cNvPicPr>
            <a:picLocks noChangeAspect="1"/>
          </p:cNvPicPr>
          <p:nvPr/>
        </p:nvPicPr>
        <p:blipFill>
          <a:blip r:embed="rId4"/>
          <a:stretch>
            <a:fillRect/>
          </a:stretch>
        </p:blipFill>
        <p:spPr>
          <a:xfrm>
            <a:off x="4706879" y="2856447"/>
            <a:ext cx="4259617" cy="1399294"/>
          </a:xfrm>
          <a:prstGeom prst="rect">
            <a:avLst/>
          </a:prstGeom>
        </p:spPr>
      </p:pic>
    </p:spTree>
    <p:extLst>
      <p:ext uri="{BB962C8B-B14F-4D97-AF65-F5344CB8AC3E}">
        <p14:creationId xmlns:p14="http://schemas.microsoft.com/office/powerpoint/2010/main" val="2229802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Field campaign with NextEra Energy Resources</a:t>
            </a:r>
          </a:p>
        </p:txBody>
      </p:sp>
    </p:spTree>
    <p:extLst>
      <p:ext uri="{BB962C8B-B14F-4D97-AF65-F5344CB8AC3E}">
        <p14:creationId xmlns:p14="http://schemas.microsoft.com/office/powerpoint/2010/main" val="1204754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 Campaign of Wake Steering</a:t>
            </a:r>
          </a:p>
        </p:txBody>
      </p:sp>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1C6D97-9B89-7844-B652-ECE543EF494A}"/>
              </a:ext>
            </a:extLst>
          </p:cNvPr>
          <p:cNvSpPr/>
          <p:nvPr/>
        </p:nvSpPr>
        <p:spPr>
          <a:xfrm rot="18970271">
            <a:off x="7248376" y="2279047"/>
            <a:ext cx="440649" cy="179933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402CD2-7D8F-E942-B92F-B365F8103CFF}"/>
              </a:ext>
            </a:extLst>
          </p:cNvPr>
          <p:cNvPicPr>
            <a:picLocks noChangeAspect="1"/>
          </p:cNvPicPr>
          <p:nvPr/>
        </p:nvPicPr>
        <p:blipFill>
          <a:blip r:embed="rId3"/>
          <a:stretch>
            <a:fillRect/>
          </a:stretch>
        </p:blipFill>
        <p:spPr>
          <a:xfrm>
            <a:off x="3710866" y="4077136"/>
            <a:ext cx="5433134" cy="996699"/>
          </a:xfrm>
          <a:prstGeom prst="rect">
            <a:avLst/>
          </a:prstGeom>
        </p:spPr>
      </p:pic>
      <p:pic>
        <p:nvPicPr>
          <p:cNvPr id="9" name="Picture 8">
            <a:extLst>
              <a:ext uri="{FF2B5EF4-FFF2-40B4-BE49-F238E27FC236}">
                <a16:creationId xmlns:a16="http://schemas.microsoft.com/office/drawing/2014/main" id="{819F66B3-4DC2-CC4C-9042-3C025D10588B}"/>
              </a:ext>
            </a:extLst>
          </p:cNvPr>
          <p:cNvPicPr>
            <a:picLocks noChangeAspect="1"/>
          </p:cNvPicPr>
          <p:nvPr/>
        </p:nvPicPr>
        <p:blipFill>
          <a:blip r:embed="rId4"/>
          <a:stretch>
            <a:fillRect/>
          </a:stretch>
        </p:blipFill>
        <p:spPr>
          <a:xfrm>
            <a:off x="654976" y="4340211"/>
            <a:ext cx="2844800" cy="419100"/>
          </a:xfrm>
          <a:prstGeom prst="rect">
            <a:avLst/>
          </a:prstGeom>
        </p:spPr>
      </p:pic>
      <p:sp>
        <p:nvSpPr>
          <p:cNvPr id="10" name="TextBox 9">
            <a:extLst>
              <a:ext uri="{FF2B5EF4-FFF2-40B4-BE49-F238E27FC236}">
                <a16:creationId xmlns:a16="http://schemas.microsoft.com/office/drawing/2014/main" id="{7CDD6A07-4255-6547-B102-BF2C6060C8A2}"/>
              </a:ext>
            </a:extLst>
          </p:cNvPr>
          <p:cNvSpPr txBox="1"/>
          <p:nvPr/>
        </p:nvSpPr>
        <p:spPr>
          <a:xfrm>
            <a:off x="457199" y="834639"/>
            <a:ext cx="3253667" cy="2585323"/>
          </a:xfrm>
          <a:prstGeom prst="rect">
            <a:avLst/>
          </a:prstGeom>
          <a:noFill/>
        </p:spPr>
        <p:txBody>
          <a:bodyPr wrap="square" rtlCol="0">
            <a:spAutoFit/>
          </a:bodyPr>
          <a:lstStyle/>
          <a:p>
            <a:r>
              <a:rPr lang="en-US" dirty="0"/>
              <a:t>Validation campaign collaboration with </a:t>
            </a:r>
            <a:r>
              <a:rPr lang="en-US" dirty="0" err="1"/>
              <a:t>Nextera</a:t>
            </a:r>
            <a:r>
              <a:rPr lang="en-US" dirty="0"/>
              <a:t> Energy Resources</a:t>
            </a:r>
          </a:p>
          <a:p>
            <a:endParaRPr lang="en-US" dirty="0"/>
          </a:p>
          <a:p>
            <a:r>
              <a:rPr lang="en-US" dirty="0"/>
              <a:t>Phase 1 results have been published</a:t>
            </a:r>
          </a:p>
          <a:p>
            <a:endParaRPr lang="en-US" dirty="0"/>
          </a:p>
          <a:p>
            <a:r>
              <a:rPr lang="en-US" dirty="0"/>
              <a:t>This presentation will use initial results from phase 2</a:t>
            </a:r>
          </a:p>
        </p:txBody>
      </p:sp>
    </p:spTree>
    <p:extLst>
      <p:ext uri="{BB962C8B-B14F-4D97-AF65-F5344CB8AC3E}">
        <p14:creationId xmlns:p14="http://schemas.microsoft.com/office/powerpoint/2010/main" val="1813662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4859-8DBA-8340-8884-BD4AF99D9F83}"/>
              </a:ext>
            </a:extLst>
          </p:cNvPr>
          <p:cNvSpPr>
            <a:spLocks noGrp="1"/>
          </p:cNvSpPr>
          <p:nvPr>
            <p:ph type="title"/>
          </p:nvPr>
        </p:nvSpPr>
        <p:spPr/>
        <p:txBody>
          <a:bodyPr/>
          <a:lstStyle/>
          <a:p>
            <a:r>
              <a:rPr lang="en-US" dirty="0"/>
              <a:t>Project Phase 1 and Phase 2</a:t>
            </a:r>
          </a:p>
        </p:txBody>
      </p:sp>
      <p:cxnSp>
        <p:nvCxnSpPr>
          <p:cNvPr id="4" name="Straight Connector 3">
            <a:extLst>
              <a:ext uri="{FF2B5EF4-FFF2-40B4-BE49-F238E27FC236}">
                <a16:creationId xmlns:a16="http://schemas.microsoft.com/office/drawing/2014/main" id="{DEDD0295-B89D-8E40-8EAF-7378DEAEEB4B}"/>
              </a:ext>
            </a:extLst>
          </p:cNvPr>
          <p:cNvCxnSpPr/>
          <p:nvPr/>
        </p:nvCxnSpPr>
        <p:spPr>
          <a:xfrm>
            <a:off x="4572000" y="932155"/>
            <a:ext cx="0" cy="394168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9F4FA07-9D3E-F94D-9CA4-4EA27255B255}"/>
              </a:ext>
            </a:extLst>
          </p:cNvPr>
          <p:cNvSpPr txBox="1"/>
          <p:nvPr/>
        </p:nvSpPr>
        <p:spPr>
          <a:xfrm>
            <a:off x="745724" y="1012054"/>
            <a:ext cx="3657600" cy="2031325"/>
          </a:xfrm>
          <a:prstGeom prst="rect">
            <a:avLst/>
          </a:prstGeom>
          <a:noFill/>
        </p:spPr>
        <p:txBody>
          <a:bodyPr wrap="square" rtlCol="0">
            <a:spAutoFit/>
          </a:bodyPr>
          <a:lstStyle/>
          <a:p>
            <a:r>
              <a:rPr lang="en-US" dirty="0"/>
              <a:t>Phase 1</a:t>
            </a:r>
          </a:p>
          <a:p>
            <a:pPr marL="285750" indent="-285750">
              <a:buFont typeface="Arial" panose="020B0604020202020204" pitchFamily="34" charset="0"/>
              <a:buChar char="•"/>
            </a:pPr>
            <a:r>
              <a:rPr lang="en-US" dirty="0"/>
              <a:t>Summer conditions, winds predominantly from the south</a:t>
            </a:r>
          </a:p>
          <a:p>
            <a:pPr marL="285750" indent="-285750">
              <a:buFont typeface="Arial" panose="020B0604020202020204" pitchFamily="34" charset="0"/>
              <a:buChar char="•"/>
            </a:pPr>
            <a:r>
              <a:rPr lang="en-US" dirty="0"/>
              <a:t>Used static optimal settings of yaw offsets</a:t>
            </a:r>
          </a:p>
          <a:p>
            <a:pPr marL="285750" indent="-285750">
              <a:buFont typeface="Arial" panose="020B0604020202020204" pitchFamily="34" charset="0"/>
              <a:buChar char="•"/>
            </a:pPr>
            <a:r>
              <a:rPr lang="en-US" dirty="0"/>
              <a:t>Results published online</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275C6A6E-DB4D-8D4E-A6DD-2824D51B5A4B}"/>
              </a:ext>
            </a:extLst>
          </p:cNvPr>
          <p:cNvSpPr txBox="1"/>
          <p:nvPr/>
        </p:nvSpPr>
        <p:spPr>
          <a:xfrm>
            <a:off x="4740677" y="1012054"/>
            <a:ext cx="3657600" cy="2585323"/>
          </a:xfrm>
          <a:prstGeom prst="rect">
            <a:avLst/>
          </a:prstGeom>
          <a:noFill/>
        </p:spPr>
        <p:txBody>
          <a:bodyPr wrap="square" rtlCol="0">
            <a:spAutoFit/>
          </a:bodyPr>
          <a:lstStyle/>
          <a:p>
            <a:r>
              <a:rPr lang="en-US" dirty="0"/>
              <a:t>Phase 2</a:t>
            </a:r>
          </a:p>
          <a:p>
            <a:pPr marL="285750" indent="-285750">
              <a:buFont typeface="Arial" panose="020B0604020202020204" pitchFamily="34" charset="0"/>
              <a:buChar char="•"/>
            </a:pPr>
            <a:r>
              <a:rPr lang="en-US" dirty="0"/>
              <a:t>Winter conditions, winds predominantly from north</a:t>
            </a:r>
          </a:p>
          <a:p>
            <a:pPr marL="285750" indent="-285750">
              <a:buFont typeface="Arial" panose="020B0604020202020204" pitchFamily="34" charset="0"/>
              <a:buChar char="•"/>
            </a:pPr>
            <a:r>
              <a:rPr lang="en-US" dirty="0"/>
              <a:t>Used offsets designed assuming variation/uncertainty of inputs</a:t>
            </a:r>
          </a:p>
          <a:p>
            <a:pPr marL="285750" indent="-285750">
              <a:buFont typeface="Arial" panose="020B0604020202020204" pitchFamily="34" charset="0"/>
              <a:buChar char="•"/>
            </a:pPr>
            <a:r>
              <a:rPr lang="en-US" dirty="0"/>
              <a:t>Increased use of offsets in higher wind speeds within limits from study by </a:t>
            </a:r>
            <a:r>
              <a:rPr lang="en-US" dirty="0" err="1"/>
              <a:t>Damaini</a:t>
            </a:r>
            <a:r>
              <a:rPr lang="en-US" dirty="0"/>
              <a:t>, et al.</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24A0B84-FA5A-964C-BD8C-618638ED4966}"/>
              </a:ext>
            </a:extLst>
          </p:cNvPr>
          <p:cNvPicPr>
            <a:picLocks noChangeAspect="1"/>
          </p:cNvPicPr>
          <p:nvPr/>
        </p:nvPicPr>
        <p:blipFill>
          <a:blip r:embed="rId2"/>
          <a:stretch>
            <a:fillRect/>
          </a:stretch>
        </p:blipFill>
        <p:spPr>
          <a:xfrm>
            <a:off x="315158" y="3958156"/>
            <a:ext cx="4172504" cy="915685"/>
          </a:xfrm>
          <a:prstGeom prst="rect">
            <a:avLst/>
          </a:prstGeom>
        </p:spPr>
      </p:pic>
      <p:pic>
        <p:nvPicPr>
          <p:cNvPr id="8" name="Picture 7">
            <a:extLst>
              <a:ext uri="{FF2B5EF4-FFF2-40B4-BE49-F238E27FC236}">
                <a16:creationId xmlns:a16="http://schemas.microsoft.com/office/drawing/2014/main" id="{BCC79C0D-A4D0-0842-B197-F06CE383D627}"/>
              </a:ext>
            </a:extLst>
          </p:cNvPr>
          <p:cNvPicPr>
            <a:picLocks noChangeAspect="1"/>
          </p:cNvPicPr>
          <p:nvPr/>
        </p:nvPicPr>
        <p:blipFill>
          <a:blip r:embed="rId3"/>
          <a:stretch>
            <a:fillRect/>
          </a:stretch>
        </p:blipFill>
        <p:spPr>
          <a:xfrm>
            <a:off x="4740677" y="4010754"/>
            <a:ext cx="4403323" cy="810488"/>
          </a:xfrm>
          <a:prstGeom prst="rect">
            <a:avLst/>
          </a:prstGeom>
        </p:spPr>
      </p:pic>
    </p:spTree>
    <p:extLst>
      <p:ext uri="{BB962C8B-B14F-4D97-AF65-F5344CB8AC3E}">
        <p14:creationId xmlns:p14="http://schemas.microsoft.com/office/powerpoint/2010/main" val="3535793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229F-7BB7-424C-9BB6-046C39B98E21}"/>
              </a:ext>
            </a:extLst>
          </p:cNvPr>
          <p:cNvSpPr>
            <a:spLocks noGrp="1"/>
          </p:cNvSpPr>
          <p:nvPr>
            <p:ph type="title"/>
          </p:nvPr>
        </p:nvSpPr>
        <p:spPr>
          <a:effectLst/>
        </p:spPr>
        <p:txBody>
          <a:bodyPr/>
          <a:lstStyle/>
          <a:p>
            <a:r>
              <a:rPr lang="en-US" dirty="0"/>
              <a:t>Data Routing</a:t>
            </a:r>
          </a:p>
        </p:txBody>
      </p:sp>
      <p:sp>
        <p:nvSpPr>
          <p:cNvPr id="3" name="Rectangle 2">
            <a:extLst>
              <a:ext uri="{FF2B5EF4-FFF2-40B4-BE49-F238E27FC236}">
                <a16:creationId xmlns:a16="http://schemas.microsoft.com/office/drawing/2014/main" id="{D461AB1D-5950-2B4A-8599-1858DC75FF22}"/>
              </a:ext>
            </a:extLst>
          </p:cNvPr>
          <p:cNvSpPr/>
          <p:nvPr/>
        </p:nvSpPr>
        <p:spPr>
          <a:xfrm>
            <a:off x="204093" y="1408414"/>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p:txBody>
      </p:sp>
      <p:sp>
        <p:nvSpPr>
          <p:cNvPr id="4" name="Rectangle 3">
            <a:extLst>
              <a:ext uri="{FF2B5EF4-FFF2-40B4-BE49-F238E27FC236}">
                <a16:creationId xmlns:a16="http://schemas.microsoft.com/office/drawing/2014/main" id="{AE7B14BA-64FE-8D43-BC2C-EFE4A658CC71}"/>
              </a:ext>
            </a:extLst>
          </p:cNvPr>
          <p:cNvSpPr/>
          <p:nvPr/>
        </p:nvSpPr>
        <p:spPr>
          <a:xfrm>
            <a:off x="2769831"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1"/>
                </a:solidFill>
              </a:rPr>
              <a:t>Data</a:t>
            </a:r>
          </a:p>
          <a:p>
            <a:r>
              <a:rPr lang="en-US" dirty="0">
                <a:solidFill>
                  <a:schemeClr val="tx1"/>
                </a:solidFill>
              </a:rPr>
              <a:t>Collection</a:t>
            </a:r>
          </a:p>
        </p:txBody>
      </p:sp>
      <p:sp>
        <p:nvSpPr>
          <p:cNvPr id="5" name="Rectangle 4">
            <a:extLst>
              <a:ext uri="{FF2B5EF4-FFF2-40B4-BE49-F238E27FC236}">
                <a16:creationId xmlns:a16="http://schemas.microsoft.com/office/drawing/2014/main" id="{BDBB7C4F-FB50-4A4D-8236-9B4949F2E2F2}"/>
              </a:ext>
            </a:extLst>
          </p:cNvPr>
          <p:cNvSpPr/>
          <p:nvPr/>
        </p:nvSpPr>
        <p:spPr>
          <a:xfrm>
            <a:off x="5055056" y="225674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Baseline</a:t>
            </a:r>
          </a:p>
        </p:txBody>
      </p:sp>
      <p:sp>
        <p:nvSpPr>
          <p:cNvPr id="6" name="Rectangle 5">
            <a:extLst>
              <a:ext uri="{FF2B5EF4-FFF2-40B4-BE49-F238E27FC236}">
                <a16:creationId xmlns:a16="http://schemas.microsoft.com/office/drawing/2014/main" id="{0850665E-B5C6-7E4A-B391-7957C2CACF4E}"/>
              </a:ext>
            </a:extLst>
          </p:cNvPr>
          <p:cNvSpPr/>
          <p:nvPr/>
        </p:nvSpPr>
        <p:spPr>
          <a:xfrm>
            <a:off x="7397916"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7" name="Rectangle 6">
            <a:extLst>
              <a:ext uri="{FF2B5EF4-FFF2-40B4-BE49-F238E27FC236}">
                <a16:creationId xmlns:a16="http://schemas.microsoft.com/office/drawing/2014/main" id="{9EF58264-06F1-BD44-9AA6-FFAD5548D16C}"/>
              </a:ext>
            </a:extLst>
          </p:cNvPr>
          <p:cNvSpPr/>
          <p:nvPr/>
        </p:nvSpPr>
        <p:spPr>
          <a:xfrm>
            <a:off x="7397916" y="2261523"/>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8" name="Rectangle 7">
            <a:extLst>
              <a:ext uri="{FF2B5EF4-FFF2-40B4-BE49-F238E27FC236}">
                <a16:creationId xmlns:a16="http://schemas.microsoft.com/office/drawing/2014/main" id="{54D4A9D7-F6D9-934A-B516-4CCE8239E09C}"/>
              </a:ext>
            </a:extLst>
          </p:cNvPr>
          <p:cNvSpPr/>
          <p:nvPr/>
        </p:nvSpPr>
        <p:spPr>
          <a:xfrm>
            <a:off x="7397916" y="3123150"/>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9" name="Rectangle 8">
            <a:extLst>
              <a:ext uri="{FF2B5EF4-FFF2-40B4-BE49-F238E27FC236}">
                <a16:creationId xmlns:a16="http://schemas.microsoft.com/office/drawing/2014/main" id="{BA0713FC-2E35-9A48-9D6A-D77D308A1680}"/>
              </a:ext>
            </a:extLst>
          </p:cNvPr>
          <p:cNvSpPr/>
          <p:nvPr/>
        </p:nvSpPr>
        <p:spPr>
          <a:xfrm>
            <a:off x="739791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cxnSp>
        <p:nvCxnSpPr>
          <p:cNvPr id="11" name="Straight Arrow Connector 10">
            <a:extLst>
              <a:ext uri="{FF2B5EF4-FFF2-40B4-BE49-F238E27FC236}">
                <a16:creationId xmlns:a16="http://schemas.microsoft.com/office/drawing/2014/main" id="{3CD8A082-6F64-1A46-A2E6-15ABA3D8037C}"/>
              </a:ext>
            </a:extLst>
          </p:cNvPr>
          <p:cNvCxnSpPr>
            <a:stCxn id="3" idx="3"/>
            <a:endCxn id="4" idx="1"/>
          </p:cNvCxnSpPr>
          <p:nvPr/>
        </p:nvCxnSpPr>
        <p:spPr>
          <a:xfrm flipV="1">
            <a:off x="1500233" y="1755003"/>
            <a:ext cx="1269598" cy="851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F4C2E676-ED4B-3848-87C1-61BAD292EA5F}"/>
              </a:ext>
            </a:extLst>
          </p:cNvPr>
          <p:cNvSpPr txBox="1"/>
          <p:nvPr/>
        </p:nvSpPr>
        <p:spPr>
          <a:xfrm>
            <a:off x="1111027" y="1463779"/>
            <a:ext cx="1737295" cy="646331"/>
          </a:xfrm>
          <a:prstGeom prst="rect">
            <a:avLst/>
          </a:prstGeom>
          <a:noFill/>
          <a:effectLst/>
        </p:spPr>
        <p:txBody>
          <a:bodyPr wrap="square" rtlCol="0">
            <a:spAutoFit/>
          </a:bodyPr>
          <a:lstStyle/>
          <a:p>
            <a:pPr algn="ctr"/>
            <a:r>
              <a:rPr lang="en-US" dirty="0"/>
              <a:t>Offset </a:t>
            </a:r>
          </a:p>
          <a:p>
            <a:pPr algn="ctr"/>
            <a:r>
              <a:rPr lang="en-US" dirty="0"/>
              <a:t>Schedule</a:t>
            </a:r>
          </a:p>
        </p:txBody>
      </p:sp>
      <p:sp>
        <p:nvSpPr>
          <p:cNvPr id="15" name="TextBox 14">
            <a:extLst>
              <a:ext uri="{FF2B5EF4-FFF2-40B4-BE49-F238E27FC236}">
                <a16:creationId xmlns:a16="http://schemas.microsoft.com/office/drawing/2014/main" id="{ED09C167-6B5E-8440-A634-4255EF7FEDE2}"/>
              </a:ext>
            </a:extLst>
          </p:cNvPr>
          <p:cNvSpPr txBox="1"/>
          <p:nvPr/>
        </p:nvSpPr>
        <p:spPr>
          <a:xfrm>
            <a:off x="246729" y="2216643"/>
            <a:ext cx="1455938" cy="646331"/>
          </a:xfrm>
          <a:prstGeom prst="rect">
            <a:avLst/>
          </a:prstGeom>
          <a:noFill/>
          <a:effectLst/>
        </p:spPr>
        <p:txBody>
          <a:bodyPr wrap="square" rtlCol="0">
            <a:spAutoFit/>
          </a:bodyPr>
          <a:lstStyle/>
          <a:p>
            <a:pPr algn="ctr"/>
            <a:r>
              <a:rPr lang="en-US" dirty="0"/>
              <a:t>Calibrated to phase 1</a:t>
            </a:r>
          </a:p>
        </p:txBody>
      </p:sp>
      <p:cxnSp>
        <p:nvCxnSpPr>
          <p:cNvPr id="18" name="Straight Arrow Connector 17">
            <a:extLst>
              <a:ext uri="{FF2B5EF4-FFF2-40B4-BE49-F238E27FC236}">
                <a16:creationId xmlns:a16="http://schemas.microsoft.com/office/drawing/2014/main" id="{34AD21C9-DC6A-AF47-BBED-BF19BA1A0995}"/>
              </a:ext>
            </a:extLst>
          </p:cNvPr>
          <p:cNvCxnSpPr>
            <a:cxnSpLocks/>
          </p:cNvCxnSpPr>
          <p:nvPr/>
        </p:nvCxnSpPr>
        <p:spPr>
          <a:xfrm>
            <a:off x="4065971" y="1632276"/>
            <a:ext cx="3331945"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F351FBE-958E-9E4F-BDCE-1F521DDCE4B0}"/>
              </a:ext>
            </a:extLst>
          </p:cNvPr>
          <p:cNvCxnSpPr>
            <a:cxnSpLocks/>
          </p:cNvCxnSpPr>
          <p:nvPr/>
        </p:nvCxnSpPr>
        <p:spPr>
          <a:xfrm>
            <a:off x="4065971" y="1873799"/>
            <a:ext cx="3331945"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sp>
        <p:nvSpPr>
          <p:cNvPr id="22" name="Rectangle 21">
            <a:extLst>
              <a:ext uri="{FF2B5EF4-FFF2-40B4-BE49-F238E27FC236}">
                <a16:creationId xmlns:a16="http://schemas.microsoft.com/office/drawing/2014/main" id="{122224A4-9E67-3D4D-9F60-078D985A8EEF}"/>
              </a:ext>
            </a:extLst>
          </p:cNvPr>
          <p:cNvSpPr/>
          <p:nvPr/>
        </p:nvSpPr>
        <p:spPr>
          <a:xfrm>
            <a:off x="5055056" y="315785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Controlled</a:t>
            </a:r>
          </a:p>
        </p:txBody>
      </p:sp>
      <p:sp>
        <p:nvSpPr>
          <p:cNvPr id="23" name="Rectangle 22">
            <a:extLst>
              <a:ext uri="{FF2B5EF4-FFF2-40B4-BE49-F238E27FC236}">
                <a16:creationId xmlns:a16="http://schemas.microsoft.com/office/drawing/2014/main" id="{B98D5436-1E9A-9148-B7A7-4493915ED670}"/>
              </a:ext>
            </a:extLst>
          </p:cNvPr>
          <p:cNvSpPr/>
          <p:nvPr/>
        </p:nvSpPr>
        <p:spPr>
          <a:xfrm>
            <a:off x="505505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Optimal</a:t>
            </a:r>
          </a:p>
        </p:txBody>
      </p:sp>
      <p:cxnSp>
        <p:nvCxnSpPr>
          <p:cNvPr id="24" name="Straight Arrow Connector 23">
            <a:extLst>
              <a:ext uri="{FF2B5EF4-FFF2-40B4-BE49-F238E27FC236}">
                <a16:creationId xmlns:a16="http://schemas.microsoft.com/office/drawing/2014/main" id="{AF31CFF2-6555-794A-8B4D-CE5CEC750D0F}"/>
              </a:ext>
            </a:extLst>
          </p:cNvPr>
          <p:cNvCxnSpPr>
            <a:cxnSpLocks/>
          </p:cNvCxnSpPr>
          <p:nvPr/>
        </p:nvCxnSpPr>
        <p:spPr>
          <a:xfrm>
            <a:off x="4492101" y="2571750"/>
            <a:ext cx="534138"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2B08B25-C145-BD46-BED7-9590102EB8A9}"/>
              </a:ext>
            </a:extLst>
          </p:cNvPr>
          <p:cNvCxnSpPr/>
          <p:nvPr/>
        </p:nvCxnSpPr>
        <p:spPr>
          <a:xfrm flipV="1">
            <a:off x="4492101" y="1632276"/>
            <a:ext cx="0" cy="93947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E245A0E-2391-A244-9FEA-BDE06C5A32FD}"/>
              </a:ext>
            </a:extLst>
          </p:cNvPr>
          <p:cNvCxnSpPr>
            <a:cxnSpLocks/>
          </p:cNvCxnSpPr>
          <p:nvPr/>
        </p:nvCxnSpPr>
        <p:spPr>
          <a:xfrm>
            <a:off x="4767191" y="3493915"/>
            <a:ext cx="267069"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2" name="Straight Arrow Connector 31">
            <a:extLst>
              <a:ext uri="{FF2B5EF4-FFF2-40B4-BE49-F238E27FC236}">
                <a16:creationId xmlns:a16="http://schemas.microsoft.com/office/drawing/2014/main" id="{A31D0453-B278-E445-9217-8F35D2B8D7C4}"/>
              </a:ext>
            </a:extLst>
          </p:cNvPr>
          <p:cNvCxnSpPr>
            <a:cxnSpLocks/>
          </p:cNvCxnSpPr>
          <p:nvPr/>
        </p:nvCxnSpPr>
        <p:spPr>
          <a:xfrm>
            <a:off x="4759170" y="4091310"/>
            <a:ext cx="284598"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3" name="Straight Connector 32">
            <a:extLst>
              <a:ext uri="{FF2B5EF4-FFF2-40B4-BE49-F238E27FC236}">
                <a16:creationId xmlns:a16="http://schemas.microsoft.com/office/drawing/2014/main" id="{B9D5E45E-CD65-954C-8D64-BCAF057BD638}"/>
              </a:ext>
            </a:extLst>
          </p:cNvPr>
          <p:cNvCxnSpPr>
            <a:cxnSpLocks/>
          </p:cNvCxnSpPr>
          <p:nvPr/>
        </p:nvCxnSpPr>
        <p:spPr>
          <a:xfrm flipV="1">
            <a:off x="4759170" y="1873800"/>
            <a:ext cx="0" cy="2217510"/>
          </a:xfrm>
          <a:prstGeom prst="line">
            <a:avLst/>
          </a:prstGeom>
          <a:effectLst/>
        </p:spPr>
        <p:style>
          <a:lnRef idx="2">
            <a:schemeClr val="accent4"/>
          </a:lnRef>
          <a:fillRef idx="0">
            <a:schemeClr val="accent4"/>
          </a:fillRef>
          <a:effectRef idx="1">
            <a:schemeClr val="accent4"/>
          </a:effectRef>
          <a:fontRef idx="minor">
            <a:schemeClr val="tx1"/>
          </a:fontRef>
        </p:style>
      </p:cxnSp>
      <p:cxnSp>
        <p:nvCxnSpPr>
          <p:cNvPr id="35" name="Straight Arrow Connector 34">
            <a:extLst>
              <a:ext uri="{FF2B5EF4-FFF2-40B4-BE49-F238E27FC236}">
                <a16:creationId xmlns:a16="http://schemas.microsoft.com/office/drawing/2014/main" id="{E68D1B63-5936-F043-8A2A-20B4607B2CD8}"/>
              </a:ext>
            </a:extLst>
          </p:cNvPr>
          <p:cNvCxnSpPr>
            <a:cxnSpLocks/>
            <a:stCxn id="5" idx="3"/>
            <a:endCxn id="7" idx="1"/>
          </p:cNvCxnSpPr>
          <p:nvPr/>
        </p:nvCxnSpPr>
        <p:spPr>
          <a:xfrm>
            <a:off x="6351196" y="2611855"/>
            <a:ext cx="1046720" cy="47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DD2AE7E-265C-2E42-AC72-24A16AAE9BC3}"/>
              </a:ext>
            </a:extLst>
          </p:cNvPr>
          <p:cNvCxnSpPr>
            <a:cxnSpLocks/>
          </p:cNvCxnSpPr>
          <p:nvPr/>
        </p:nvCxnSpPr>
        <p:spPr>
          <a:xfrm>
            <a:off x="6322379" y="3520548"/>
            <a:ext cx="1075537"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114253FB-06FB-154F-8691-7384A818725D}"/>
              </a:ext>
            </a:extLst>
          </p:cNvPr>
          <p:cNvCxnSpPr>
            <a:cxnSpLocks/>
          </p:cNvCxnSpPr>
          <p:nvPr/>
        </p:nvCxnSpPr>
        <p:spPr>
          <a:xfrm>
            <a:off x="6365955" y="4339885"/>
            <a:ext cx="1075537" cy="0"/>
          </a:xfrm>
          <a:prstGeom prst="straightConnector1">
            <a:avLst/>
          </a:prstGeom>
          <a:ln>
            <a:tailEnd type="triangle"/>
          </a:ln>
          <a:effectLst/>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62533231-E69A-5341-93AA-15E981AD15F8}"/>
              </a:ext>
            </a:extLst>
          </p:cNvPr>
          <p:cNvCxnSpPr>
            <a:cxnSpLocks/>
          </p:cNvCxnSpPr>
          <p:nvPr/>
        </p:nvCxnSpPr>
        <p:spPr>
          <a:xfrm>
            <a:off x="2459115" y="4490408"/>
            <a:ext cx="2575145" cy="2812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BBCC0AF3-C98A-D648-BE6D-4CA63F536923}"/>
              </a:ext>
            </a:extLst>
          </p:cNvPr>
          <p:cNvCxnSpPr>
            <a:cxnSpLocks/>
          </p:cNvCxnSpPr>
          <p:nvPr/>
        </p:nvCxnSpPr>
        <p:spPr>
          <a:xfrm flipV="1">
            <a:off x="2459115" y="1761492"/>
            <a:ext cx="0" cy="269962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7CB2BA7-60B2-254F-AD2F-90C9C1ECEC27}"/>
              </a:ext>
            </a:extLst>
          </p:cNvPr>
          <p:cNvSpPr txBox="1"/>
          <p:nvPr/>
        </p:nvSpPr>
        <p:spPr>
          <a:xfrm>
            <a:off x="4235116" y="1299411"/>
            <a:ext cx="1668379" cy="338554"/>
          </a:xfrm>
          <a:prstGeom prst="rect">
            <a:avLst/>
          </a:prstGeom>
          <a:noFill/>
          <a:effectLst/>
        </p:spPr>
        <p:txBody>
          <a:bodyPr wrap="square" rtlCol="0">
            <a:spAutoFit/>
          </a:bodyPr>
          <a:lstStyle/>
          <a:p>
            <a:r>
              <a:rPr lang="en-US" sz="1600" dirty="0">
                <a:solidFill>
                  <a:srgbClr val="0048DD"/>
                </a:solidFill>
              </a:rPr>
              <a:t>Baseline</a:t>
            </a:r>
          </a:p>
        </p:txBody>
      </p:sp>
      <p:sp>
        <p:nvSpPr>
          <p:cNvPr id="31" name="TextBox 30">
            <a:extLst>
              <a:ext uri="{FF2B5EF4-FFF2-40B4-BE49-F238E27FC236}">
                <a16:creationId xmlns:a16="http://schemas.microsoft.com/office/drawing/2014/main" id="{19A6D645-3E8E-1E46-B27A-4FEB0158AEBA}"/>
              </a:ext>
            </a:extLst>
          </p:cNvPr>
          <p:cNvSpPr txBox="1"/>
          <p:nvPr/>
        </p:nvSpPr>
        <p:spPr>
          <a:xfrm>
            <a:off x="4697576" y="1588507"/>
            <a:ext cx="1668379" cy="338554"/>
          </a:xfrm>
          <a:prstGeom prst="rect">
            <a:avLst/>
          </a:prstGeom>
          <a:noFill/>
          <a:effectLst/>
        </p:spPr>
        <p:txBody>
          <a:bodyPr wrap="square" rtlCol="0">
            <a:spAutoFit/>
          </a:bodyPr>
          <a:lstStyle/>
          <a:p>
            <a:r>
              <a:rPr lang="en-US" sz="1600" dirty="0">
                <a:solidFill>
                  <a:srgbClr val="00B050"/>
                </a:solidFill>
              </a:rPr>
              <a:t>Controlled</a:t>
            </a:r>
          </a:p>
        </p:txBody>
      </p:sp>
    </p:spTree>
    <p:extLst>
      <p:ext uri="{BB962C8B-B14F-4D97-AF65-F5344CB8AC3E}">
        <p14:creationId xmlns:p14="http://schemas.microsoft.com/office/powerpoint/2010/main" val="46188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C13A-9FA8-BF44-A616-CA283CA1A5A8}"/>
              </a:ext>
            </a:extLst>
          </p:cNvPr>
          <p:cNvSpPr>
            <a:spLocks noGrp="1"/>
          </p:cNvSpPr>
          <p:nvPr>
            <p:ph type="title"/>
          </p:nvPr>
        </p:nvSpPr>
        <p:spPr/>
        <p:txBody>
          <a:bodyPr/>
          <a:lstStyle/>
          <a:p>
            <a:r>
              <a:rPr lang="en-US" dirty="0"/>
              <a:t>Energy Ratios</a:t>
            </a:r>
          </a:p>
        </p:txBody>
      </p:sp>
      <p:pic>
        <p:nvPicPr>
          <p:cNvPr id="3" name="Picture 2">
            <a:extLst>
              <a:ext uri="{FF2B5EF4-FFF2-40B4-BE49-F238E27FC236}">
                <a16:creationId xmlns:a16="http://schemas.microsoft.com/office/drawing/2014/main" id="{913FB11C-A9F9-074E-98A5-18986EB90955}"/>
              </a:ext>
            </a:extLst>
          </p:cNvPr>
          <p:cNvPicPr>
            <a:picLocks noChangeAspect="1"/>
          </p:cNvPicPr>
          <p:nvPr/>
        </p:nvPicPr>
        <p:blipFill>
          <a:blip r:embed="rId2"/>
          <a:stretch>
            <a:fillRect/>
          </a:stretch>
        </p:blipFill>
        <p:spPr>
          <a:xfrm>
            <a:off x="609600" y="1473310"/>
            <a:ext cx="3599936" cy="1512762"/>
          </a:xfrm>
          <a:prstGeom prst="rect">
            <a:avLst/>
          </a:prstGeom>
        </p:spPr>
      </p:pic>
      <p:sp>
        <p:nvSpPr>
          <p:cNvPr id="4" name="TextBox 3">
            <a:extLst>
              <a:ext uri="{FF2B5EF4-FFF2-40B4-BE49-F238E27FC236}">
                <a16:creationId xmlns:a16="http://schemas.microsoft.com/office/drawing/2014/main" id="{F7C250C5-CA2F-DC4C-BBD8-C7C26B44B010}"/>
              </a:ext>
            </a:extLst>
          </p:cNvPr>
          <p:cNvSpPr txBox="1"/>
          <p:nvPr/>
        </p:nvSpPr>
        <p:spPr>
          <a:xfrm>
            <a:off x="164756" y="883993"/>
            <a:ext cx="9111049" cy="369332"/>
          </a:xfrm>
          <a:prstGeom prst="rect">
            <a:avLst/>
          </a:prstGeom>
          <a:noFill/>
        </p:spPr>
        <p:txBody>
          <a:bodyPr wrap="square" rtlCol="0">
            <a:spAutoFit/>
          </a:bodyPr>
          <a:lstStyle/>
          <a:p>
            <a:r>
              <a:rPr lang="en-US" b="1" dirty="0">
                <a:hlinkClick r:id="rId3"/>
              </a:rPr>
              <a:t>https://github.com/NREL/floris</a:t>
            </a:r>
            <a:r>
              <a:rPr lang="en-US" dirty="0">
                <a:hlinkClick r:id="rId3"/>
              </a:rPr>
              <a:t>/blob/master/examples/example_0030_demo_energy_ratio.py</a:t>
            </a:r>
            <a:endParaRPr lang="en-US" dirty="0"/>
          </a:p>
        </p:txBody>
      </p:sp>
      <p:pic>
        <p:nvPicPr>
          <p:cNvPr id="5" name="Picture 4">
            <a:extLst>
              <a:ext uri="{FF2B5EF4-FFF2-40B4-BE49-F238E27FC236}">
                <a16:creationId xmlns:a16="http://schemas.microsoft.com/office/drawing/2014/main" id="{4CA397F6-3C6B-4343-8992-2DFBEFB46F20}"/>
              </a:ext>
            </a:extLst>
          </p:cNvPr>
          <p:cNvPicPr>
            <a:picLocks noChangeAspect="1"/>
          </p:cNvPicPr>
          <p:nvPr/>
        </p:nvPicPr>
        <p:blipFill>
          <a:blip r:embed="rId4"/>
          <a:stretch>
            <a:fillRect/>
          </a:stretch>
        </p:blipFill>
        <p:spPr>
          <a:xfrm>
            <a:off x="457198" y="3018700"/>
            <a:ext cx="3917093" cy="2056643"/>
          </a:xfrm>
          <a:prstGeom prst="rect">
            <a:avLst/>
          </a:prstGeom>
        </p:spPr>
      </p:pic>
      <p:pic>
        <p:nvPicPr>
          <p:cNvPr id="6" name="Picture 5">
            <a:extLst>
              <a:ext uri="{FF2B5EF4-FFF2-40B4-BE49-F238E27FC236}">
                <a16:creationId xmlns:a16="http://schemas.microsoft.com/office/drawing/2014/main" id="{CB225197-93FF-604A-A853-DBE21B906DBC}"/>
              </a:ext>
            </a:extLst>
          </p:cNvPr>
          <p:cNvPicPr>
            <a:picLocks noChangeAspect="1"/>
          </p:cNvPicPr>
          <p:nvPr/>
        </p:nvPicPr>
        <p:blipFill>
          <a:blip r:embed="rId5"/>
          <a:stretch>
            <a:fillRect/>
          </a:stretch>
        </p:blipFill>
        <p:spPr>
          <a:xfrm>
            <a:off x="5033321" y="1253325"/>
            <a:ext cx="3814099" cy="3427810"/>
          </a:xfrm>
          <a:prstGeom prst="rect">
            <a:avLst/>
          </a:prstGeom>
        </p:spPr>
      </p:pic>
    </p:spTree>
    <p:extLst>
      <p:ext uri="{BB962C8B-B14F-4D97-AF65-F5344CB8AC3E}">
        <p14:creationId xmlns:p14="http://schemas.microsoft.com/office/powerpoint/2010/main" val="348641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822723" cy="1219200"/>
          </a:xfrm>
        </p:spPr>
        <p:txBody>
          <a:bodyPr/>
          <a:lstStyle/>
          <a:p>
            <a:r>
              <a:rPr lang="en-US" dirty="0">
                <a:solidFill>
                  <a:srgbClr val="FFFFFF"/>
                </a:solidFill>
              </a:rPr>
              <a:t>NREL Core Capabilities:</a:t>
            </a:r>
            <a:br>
              <a:rPr lang="en-US" dirty="0">
                <a:solidFill>
                  <a:srgbClr val="FFFFFF"/>
                </a:solidFill>
              </a:rPr>
            </a:br>
            <a:r>
              <a:rPr lang="en-US" dirty="0">
                <a:solidFill>
                  <a:srgbClr val="FFFFFF"/>
                </a:solidFill>
              </a:rPr>
              <a:t>Foundation for Innovation</a:t>
            </a:r>
            <a:endParaRPr lang="en-US" dirty="0"/>
          </a:p>
        </p:txBody>
      </p:sp>
      <p:sp>
        <p:nvSpPr>
          <p:cNvPr id="35" name="Rectangle 34"/>
          <p:cNvSpPr/>
          <p:nvPr/>
        </p:nvSpPr>
        <p:spPr>
          <a:xfrm>
            <a:off x="711124" y="2154978"/>
            <a:ext cx="2013918" cy="653955"/>
          </a:xfrm>
          <a:prstGeom prst="rect">
            <a:avLst/>
          </a:prstGeom>
        </p:spPr>
        <p:txBody>
          <a:bodyPr wrap="square">
            <a:noAutofit/>
          </a:bodyPr>
          <a:lstStyle/>
          <a:p>
            <a:pPr algn="ctr">
              <a:lnSpc>
                <a:spcPct val="80000"/>
              </a:lnSpc>
            </a:pPr>
            <a:r>
              <a:rPr lang="en-US" b="1" dirty="0">
                <a:solidFill>
                  <a:srgbClr val="353A3E"/>
                </a:solidFill>
              </a:rPr>
              <a:t>System </a:t>
            </a:r>
            <a:br>
              <a:rPr lang="en-US" b="1" dirty="0">
                <a:solidFill>
                  <a:srgbClr val="353A3E"/>
                </a:solidFill>
              </a:rPr>
            </a:br>
            <a:r>
              <a:rPr lang="en-US" b="1" dirty="0">
                <a:solidFill>
                  <a:srgbClr val="353A3E"/>
                </a:solidFill>
              </a:rPr>
              <a:t>Integration</a:t>
            </a:r>
          </a:p>
        </p:txBody>
      </p:sp>
      <p:sp>
        <p:nvSpPr>
          <p:cNvPr id="36" name="Rectangle 35"/>
          <p:cNvSpPr/>
          <p:nvPr/>
        </p:nvSpPr>
        <p:spPr>
          <a:xfrm>
            <a:off x="3710846" y="2154978"/>
            <a:ext cx="1722310" cy="599279"/>
          </a:xfrm>
          <a:prstGeom prst="rect">
            <a:avLst/>
          </a:prstGeom>
        </p:spPr>
        <p:txBody>
          <a:bodyPr wrap="square">
            <a:noAutofit/>
          </a:bodyPr>
          <a:lstStyle/>
          <a:p>
            <a:pPr algn="ctr">
              <a:lnSpc>
                <a:spcPct val="80000"/>
              </a:lnSpc>
            </a:pPr>
            <a:r>
              <a:rPr lang="en-US" b="1" dirty="0">
                <a:solidFill>
                  <a:srgbClr val="353A3E"/>
                </a:solidFill>
              </a:rPr>
              <a:t>Innovation and Application</a:t>
            </a:r>
          </a:p>
        </p:txBody>
      </p:sp>
      <p:sp>
        <p:nvSpPr>
          <p:cNvPr id="37" name="Rectangle 36"/>
          <p:cNvSpPr/>
          <p:nvPr/>
        </p:nvSpPr>
        <p:spPr>
          <a:xfrm>
            <a:off x="6625989" y="2154978"/>
            <a:ext cx="1622068" cy="653955"/>
          </a:xfrm>
          <a:prstGeom prst="rect">
            <a:avLst/>
          </a:prstGeom>
        </p:spPr>
        <p:txBody>
          <a:bodyPr wrap="square">
            <a:noAutofit/>
          </a:bodyPr>
          <a:lstStyle/>
          <a:p>
            <a:pPr algn="ctr">
              <a:lnSpc>
                <a:spcPct val="80000"/>
              </a:lnSpc>
            </a:pPr>
            <a:r>
              <a:rPr lang="en-US" b="1" dirty="0">
                <a:solidFill>
                  <a:srgbClr val="353A3E"/>
                </a:solidFill>
              </a:rPr>
              <a:t>Foundational Knowledge</a:t>
            </a:r>
          </a:p>
        </p:txBody>
      </p:sp>
      <p:sp>
        <p:nvSpPr>
          <p:cNvPr id="39" name="Title 1"/>
          <p:cNvSpPr txBox="1">
            <a:spLocks/>
          </p:cNvSpPr>
          <p:nvPr/>
        </p:nvSpPr>
        <p:spPr>
          <a:xfrm>
            <a:off x="775070" y="2782911"/>
            <a:ext cx="1886027"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Systems Engineering and Integration</a:t>
            </a:r>
          </a:p>
          <a:p>
            <a:pPr>
              <a:lnSpc>
                <a:spcPct val="90000"/>
              </a:lnSpc>
              <a:spcAft>
                <a:spcPts val="800"/>
              </a:spcAft>
            </a:pPr>
            <a:r>
              <a:rPr lang="en-US" sz="1400" dirty="0">
                <a:solidFill>
                  <a:schemeClr val="accent6">
                    <a:lumMod val="50000"/>
                  </a:schemeClr>
                </a:solidFill>
              </a:rPr>
              <a:t>Large-Scale User Facilities</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0" name="Title 1"/>
          <p:cNvSpPr txBox="1">
            <a:spLocks/>
          </p:cNvSpPr>
          <p:nvPr/>
        </p:nvSpPr>
        <p:spPr>
          <a:xfrm>
            <a:off x="3015389" y="2773799"/>
            <a:ext cx="3113224"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Biological and Bioprocess Engineering</a:t>
            </a:r>
          </a:p>
          <a:p>
            <a:pPr>
              <a:lnSpc>
                <a:spcPct val="90000"/>
              </a:lnSpc>
              <a:spcAft>
                <a:spcPts val="800"/>
              </a:spcAft>
            </a:pPr>
            <a:r>
              <a:rPr lang="en-US" sz="1350" dirty="0">
                <a:solidFill>
                  <a:srgbClr val="394753"/>
                </a:solidFill>
              </a:rPr>
              <a:t>Chemical Engineering</a:t>
            </a:r>
          </a:p>
          <a:p>
            <a:pPr>
              <a:lnSpc>
                <a:spcPct val="90000"/>
              </a:lnSpc>
              <a:spcAft>
                <a:spcPts val="800"/>
              </a:spcAft>
            </a:pPr>
            <a:r>
              <a:rPr lang="en-US" sz="1350" dirty="0">
                <a:solidFill>
                  <a:srgbClr val="394753"/>
                </a:solidFill>
              </a:rPr>
              <a:t>Mechanical Design and Engineering</a:t>
            </a:r>
          </a:p>
          <a:p>
            <a:pPr>
              <a:lnSpc>
                <a:spcPct val="90000"/>
              </a:lnSpc>
              <a:spcAft>
                <a:spcPts val="800"/>
              </a:spcAft>
            </a:pPr>
            <a:r>
              <a:rPr lang="en-US" sz="1350" dirty="0">
                <a:solidFill>
                  <a:srgbClr val="394753"/>
                </a:solidFill>
              </a:rPr>
              <a:t>Power Systems and Electrical Engineering</a:t>
            </a:r>
          </a:p>
          <a:p>
            <a:pPr>
              <a:lnSpc>
                <a:spcPct val="90000"/>
              </a:lnSpc>
              <a:spcAft>
                <a:spcPts val="800"/>
              </a:spcAft>
            </a:pPr>
            <a:endParaRPr lang="en-US" sz="1350" dirty="0">
              <a:solidFill>
                <a:srgbClr val="394753"/>
              </a:solidFill>
            </a:endParaRPr>
          </a:p>
        </p:txBody>
      </p:sp>
      <p:sp>
        <p:nvSpPr>
          <p:cNvPr id="41" name="Title 1"/>
          <p:cNvSpPr txBox="1">
            <a:spLocks/>
          </p:cNvSpPr>
          <p:nvPr/>
        </p:nvSpPr>
        <p:spPr>
          <a:xfrm>
            <a:off x="6384118" y="2760572"/>
            <a:ext cx="2105811" cy="1534017"/>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Applied Materials Science and Engineering</a:t>
            </a:r>
          </a:p>
          <a:p>
            <a:pPr>
              <a:lnSpc>
                <a:spcPct val="90000"/>
              </a:lnSpc>
              <a:spcAft>
                <a:spcPts val="800"/>
              </a:spcAft>
            </a:pPr>
            <a:r>
              <a:rPr lang="en-US" sz="1350" dirty="0">
                <a:solidFill>
                  <a:srgbClr val="394753"/>
                </a:solidFill>
              </a:rPr>
              <a:t>Biological Systems Science</a:t>
            </a:r>
          </a:p>
          <a:p>
            <a:pPr>
              <a:lnSpc>
                <a:spcPct val="90000"/>
              </a:lnSpc>
              <a:spcAft>
                <a:spcPts val="800"/>
              </a:spcAft>
            </a:pPr>
            <a:r>
              <a:rPr lang="en-US" sz="1350" dirty="0">
                <a:solidFill>
                  <a:srgbClr val="394753"/>
                </a:solidFill>
              </a:rPr>
              <a:t>Chemical and</a:t>
            </a:r>
            <a:br>
              <a:rPr lang="en-US" sz="1350" dirty="0">
                <a:solidFill>
                  <a:srgbClr val="394753"/>
                </a:solidFill>
              </a:rPr>
            </a:br>
            <a:r>
              <a:rPr lang="en-US" sz="1350" dirty="0">
                <a:solidFill>
                  <a:srgbClr val="394753"/>
                </a:solidFill>
              </a:rPr>
              <a:t>Molecular Science</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2" name="Title 1"/>
          <p:cNvSpPr txBox="1">
            <a:spLocks/>
          </p:cNvSpPr>
          <p:nvPr/>
        </p:nvSpPr>
        <p:spPr>
          <a:xfrm>
            <a:off x="4633073" y="3997848"/>
            <a:ext cx="1926088" cy="529684"/>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endParaRPr lang="en-US" sz="1800" dirty="0">
              <a:solidFill>
                <a:schemeClr val="accent6">
                  <a:lumMod val="50000"/>
                </a:schemeClr>
              </a:solidFill>
            </a:endParaRPr>
          </a:p>
        </p:txBody>
      </p:sp>
      <p:sp>
        <p:nvSpPr>
          <p:cNvPr id="44" name="Rectangle 43"/>
          <p:cNvSpPr/>
          <p:nvPr/>
        </p:nvSpPr>
        <p:spPr>
          <a:xfrm>
            <a:off x="3723606" y="4725669"/>
            <a:ext cx="1696791" cy="349006"/>
          </a:xfrm>
          <a:prstGeom prst="rect">
            <a:avLst/>
          </a:prstGeom>
        </p:spPr>
        <p:txBody>
          <a:bodyPr wrap="square">
            <a:spAutoFit/>
          </a:bodyPr>
          <a:lstStyle/>
          <a:p>
            <a:pPr algn="ctr"/>
            <a:r>
              <a:rPr lang="en-US" b="1" dirty="0">
                <a:solidFill>
                  <a:schemeClr val="accent6">
                    <a:lumMod val="50000"/>
                  </a:schemeClr>
                </a:solidFill>
              </a:rPr>
              <a:t>Crosscutting </a:t>
            </a:r>
          </a:p>
        </p:txBody>
      </p:sp>
      <p:grpSp>
        <p:nvGrpSpPr>
          <p:cNvPr id="47" name="Group 46"/>
          <p:cNvGrpSpPr/>
          <p:nvPr/>
        </p:nvGrpSpPr>
        <p:grpSpPr>
          <a:xfrm>
            <a:off x="1328898" y="1379671"/>
            <a:ext cx="778371" cy="671010"/>
            <a:chOff x="4559905" y="530105"/>
            <a:chExt cx="1076476" cy="927998"/>
          </a:xfrm>
        </p:grpSpPr>
        <p:sp>
          <p:nvSpPr>
            <p:cNvPr id="48" name="Hexagon 47"/>
            <p:cNvSpPr/>
            <p:nvPr/>
          </p:nvSpPr>
          <p:spPr>
            <a:xfrm>
              <a:off x="4559905" y="530105"/>
              <a:ext cx="1076476" cy="927998"/>
            </a:xfrm>
            <a:prstGeom prst="hexagon">
              <a:avLst/>
            </a:prstGeom>
            <a:solidFill>
              <a:srgbClr val="000000"/>
            </a:solidFill>
            <a:ln w="762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all_icons_hp_icon_popdata.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7421" y="649475"/>
              <a:ext cx="663245" cy="663245"/>
            </a:xfrm>
            <a:prstGeom prst="rect">
              <a:avLst/>
            </a:prstGeom>
          </p:spPr>
        </p:pic>
      </p:grpSp>
      <p:grpSp>
        <p:nvGrpSpPr>
          <p:cNvPr id="50" name="Group 49"/>
          <p:cNvGrpSpPr/>
          <p:nvPr/>
        </p:nvGrpSpPr>
        <p:grpSpPr>
          <a:xfrm>
            <a:off x="4190156" y="1379671"/>
            <a:ext cx="778371" cy="671010"/>
            <a:chOff x="5793615" y="796201"/>
            <a:chExt cx="1076475" cy="927999"/>
          </a:xfrm>
        </p:grpSpPr>
        <p:sp>
          <p:nvSpPr>
            <p:cNvPr id="51" name="Hexagon 50"/>
            <p:cNvSpPr/>
            <p:nvPr/>
          </p:nvSpPr>
          <p:spPr>
            <a:xfrm>
              <a:off x="5793615" y="796201"/>
              <a:ext cx="1076475" cy="927999"/>
            </a:xfrm>
            <a:prstGeom prst="hexagon">
              <a:avLst/>
            </a:prstGeom>
            <a:solidFill>
              <a:srgbClr val="000000"/>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7051" y="927665"/>
              <a:ext cx="663245" cy="663245"/>
            </a:xfrm>
            <a:prstGeom prst="rect">
              <a:avLst/>
            </a:prstGeom>
          </p:spPr>
        </p:pic>
      </p:grpSp>
      <p:grpSp>
        <p:nvGrpSpPr>
          <p:cNvPr id="53" name="Group 52"/>
          <p:cNvGrpSpPr/>
          <p:nvPr/>
        </p:nvGrpSpPr>
        <p:grpSpPr>
          <a:xfrm>
            <a:off x="7047838" y="1379671"/>
            <a:ext cx="778371" cy="671010"/>
            <a:chOff x="7160381" y="796200"/>
            <a:chExt cx="1076476" cy="927998"/>
          </a:xfrm>
        </p:grpSpPr>
        <p:sp>
          <p:nvSpPr>
            <p:cNvPr id="54" name="Hexagon 53"/>
            <p:cNvSpPr/>
            <p:nvPr/>
          </p:nvSpPr>
          <p:spPr>
            <a:xfrm>
              <a:off x="7160381" y="796200"/>
              <a:ext cx="1076476" cy="927998"/>
            </a:xfrm>
            <a:prstGeom prst="hexagon">
              <a:avLst/>
            </a:prstGeom>
            <a:solidFill>
              <a:srgbClr val="000000"/>
            </a:solidFill>
            <a:ln w="76200" cmpd="sng">
              <a:solidFill>
                <a:srgbClr val="8DC6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75220" y="940735"/>
              <a:ext cx="663245" cy="660806"/>
            </a:xfrm>
            <a:prstGeom prst="rect">
              <a:avLst/>
            </a:prstGeom>
          </p:spPr>
        </p:pic>
      </p:grpSp>
      <p:grpSp>
        <p:nvGrpSpPr>
          <p:cNvPr id="57" name="Group 56"/>
          <p:cNvGrpSpPr/>
          <p:nvPr/>
        </p:nvGrpSpPr>
        <p:grpSpPr>
          <a:xfrm>
            <a:off x="4189475" y="4029118"/>
            <a:ext cx="778371" cy="671010"/>
            <a:chOff x="5793616" y="796199"/>
            <a:chExt cx="1076475" cy="927997"/>
          </a:xfrm>
        </p:grpSpPr>
        <p:sp>
          <p:nvSpPr>
            <p:cNvPr id="58" name="Hexagon 57"/>
            <p:cNvSpPr/>
            <p:nvPr/>
          </p:nvSpPr>
          <p:spPr>
            <a:xfrm>
              <a:off x="5793616" y="796199"/>
              <a:ext cx="1076475" cy="927997"/>
            </a:xfrm>
            <a:prstGeom prst="hexagon">
              <a:avLst/>
            </a:prstGeom>
            <a:solidFill>
              <a:srgbClr val="000000"/>
            </a:solidFill>
            <a:ln w="76200" cmpd="sng">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4996" y="964818"/>
              <a:ext cx="663245" cy="588939"/>
            </a:xfrm>
            <a:prstGeom prst="rect">
              <a:avLst/>
            </a:prstGeom>
            <a:ln>
              <a:noFill/>
            </a:ln>
          </p:spPr>
        </p:pic>
      </p:grpSp>
      <p:sp>
        <p:nvSpPr>
          <p:cNvPr id="60" name="Rectangle 59"/>
          <p:cNvSpPr/>
          <p:nvPr/>
        </p:nvSpPr>
        <p:spPr>
          <a:xfrm>
            <a:off x="1730965" y="4202239"/>
            <a:ext cx="2301624" cy="412974"/>
          </a:xfrm>
          <a:prstGeom prst="rect">
            <a:avLst/>
          </a:prstGeom>
        </p:spPr>
        <p:txBody>
          <a:bodyPr wrap="square">
            <a:spAutoFit/>
          </a:bodyPr>
          <a:lstStyle/>
          <a:p>
            <a:pPr algn="r"/>
            <a:r>
              <a:rPr lang="en-US" sz="1400" dirty="0">
                <a:solidFill>
                  <a:schemeClr val="accent6">
                    <a:lumMod val="50000"/>
                  </a:schemeClr>
                </a:solidFill>
              </a:rPr>
              <a:t>Advanced Computer Science,</a:t>
            </a:r>
            <a:br>
              <a:rPr lang="en-US" sz="1400" dirty="0">
                <a:solidFill>
                  <a:schemeClr val="accent6">
                    <a:lumMod val="50000"/>
                  </a:schemeClr>
                </a:solidFill>
              </a:rPr>
            </a:br>
            <a:r>
              <a:rPr lang="en-US" sz="1400" dirty="0">
                <a:solidFill>
                  <a:schemeClr val="accent6">
                    <a:lumMod val="50000"/>
                  </a:schemeClr>
                </a:solidFill>
              </a:rPr>
              <a:t>Visualization, and Data</a:t>
            </a:r>
          </a:p>
        </p:txBody>
      </p:sp>
      <p:sp>
        <p:nvSpPr>
          <p:cNvPr id="61" name="Title 1"/>
          <p:cNvSpPr txBox="1">
            <a:spLocks/>
          </p:cNvSpPr>
          <p:nvPr/>
        </p:nvSpPr>
        <p:spPr>
          <a:xfrm>
            <a:off x="5111142" y="4223127"/>
            <a:ext cx="2056485" cy="280216"/>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lnSpc>
                <a:spcPct val="90000"/>
              </a:lnSpc>
              <a:spcAft>
                <a:spcPts val="800"/>
              </a:spcAft>
            </a:pPr>
            <a:r>
              <a:rPr lang="en-US" sz="1400" dirty="0">
                <a:solidFill>
                  <a:srgbClr val="394753"/>
                </a:solidFill>
              </a:rPr>
              <a:t>Decision Science and </a:t>
            </a:r>
            <a:br>
              <a:rPr lang="en-US" sz="1400" dirty="0">
                <a:solidFill>
                  <a:srgbClr val="394753"/>
                </a:solidFill>
              </a:rPr>
            </a:br>
            <a:r>
              <a:rPr lang="en-US" sz="1400" dirty="0">
                <a:solidFill>
                  <a:srgbClr val="394753"/>
                </a:solidFill>
              </a:rPr>
              <a:t>Analysis</a:t>
            </a:r>
          </a:p>
        </p:txBody>
      </p:sp>
      <p:cxnSp>
        <p:nvCxnSpPr>
          <p:cNvPr id="62" name="Straight Connector 61"/>
          <p:cNvCxnSpPr/>
          <p:nvPr/>
        </p:nvCxnSpPr>
        <p:spPr>
          <a:xfrm>
            <a:off x="96294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816859"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68188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6" name="Group 85"/>
          <p:cNvGrpSpPr/>
          <p:nvPr/>
        </p:nvGrpSpPr>
        <p:grpSpPr>
          <a:xfrm>
            <a:off x="425752" y="2165297"/>
            <a:ext cx="8321524" cy="2307407"/>
            <a:chOff x="425752" y="2116183"/>
            <a:chExt cx="8321524" cy="2307407"/>
          </a:xfrm>
        </p:grpSpPr>
        <p:cxnSp>
          <p:nvCxnSpPr>
            <p:cNvPr id="66" name="Straight Connector 65"/>
            <p:cNvCxnSpPr/>
            <p:nvPr/>
          </p:nvCxnSpPr>
          <p:spPr>
            <a:xfrm>
              <a:off x="7189005" y="4335387"/>
              <a:ext cx="1558271"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8709324" y="2160735"/>
              <a:ext cx="0" cy="2175209"/>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25752" y="4423012"/>
              <a:ext cx="1263456"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463213" y="2116183"/>
              <a:ext cx="0" cy="2307407"/>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3765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a_out">
            <a:hlinkClick r:id="" action="ppaction://media"/>
            <a:extLst>
              <a:ext uri="{FF2B5EF4-FFF2-40B4-BE49-F238E27FC236}">
                <a16:creationId xmlns:a16="http://schemas.microsoft.com/office/drawing/2014/main" id="{2EA03B43-69D7-2943-AAF3-4C581B439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9957" y="388258"/>
            <a:ext cx="4624317" cy="462431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Over time</a:t>
            </a:r>
          </a:p>
        </p:txBody>
      </p:sp>
      <p:pic>
        <p:nvPicPr>
          <p:cNvPr id="7" name="Content Placeholder 4">
            <a:extLst>
              <a:ext uri="{FF2B5EF4-FFF2-40B4-BE49-F238E27FC236}">
                <a16:creationId xmlns:a16="http://schemas.microsoft.com/office/drawing/2014/main" id="{3AD24F13-2BCB-8447-863A-69D4297D3D7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28144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_out">
            <a:hlinkClick r:id="" action="ppaction://media"/>
            <a:extLst>
              <a:ext uri="{FF2B5EF4-FFF2-40B4-BE49-F238E27FC236}">
                <a16:creationId xmlns:a16="http://schemas.microsoft.com/office/drawing/2014/main" id="{B40D347D-5DF8-F845-B64B-FDBE365079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8098" y="256105"/>
            <a:ext cx="4804267" cy="480426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Day and Night</a:t>
            </a:r>
          </a:p>
        </p:txBody>
      </p:sp>
      <p:pic>
        <p:nvPicPr>
          <p:cNvPr id="6" name="Content Placeholder 4">
            <a:extLst>
              <a:ext uri="{FF2B5EF4-FFF2-40B4-BE49-F238E27FC236}">
                <a16:creationId xmlns:a16="http://schemas.microsoft.com/office/drawing/2014/main" id="{85FC3740-3395-5241-B539-D2650449A01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336461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FEA6-67DA-DE44-B89D-3AEEBCE13BCA}"/>
              </a:ext>
            </a:extLst>
          </p:cNvPr>
          <p:cNvSpPr>
            <a:spLocks noGrp="1"/>
          </p:cNvSpPr>
          <p:nvPr>
            <p:ph type="title"/>
          </p:nvPr>
        </p:nvSpPr>
        <p:spPr/>
        <p:txBody>
          <a:bodyPr/>
          <a:lstStyle/>
          <a:p>
            <a:r>
              <a:rPr lang="en-US" dirty="0"/>
              <a:t>Atmospheric Conditions</a:t>
            </a:r>
          </a:p>
        </p:txBody>
      </p:sp>
      <p:grpSp>
        <p:nvGrpSpPr>
          <p:cNvPr id="12" name="Group 11">
            <a:extLst>
              <a:ext uri="{FF2B5EF4-FFF2-40B4-BE49-F238E27FC236}">
                <a16:creationId xmlns:a16="http://schemas.microsoft.com/office/drawing/2014/main" id="{16C05A9A-B75E-DF4E-AD5C-A8B1E328D4A9}"/>
              </a:ext>
            </a:extLst>
          </p:cNvPr>
          <p:cNvGrpSpPr/>
          <p:nvPr/>
        </p:nvGrpSpPr>
        <p:grpSpPr>
          <a:xfrm>
            <a:off x="274937" y="1303421"/>
            <a:ext cx="8594127" cy="2857500"/>
            <a:chOff x="99929" y="1311442"/>
            <a:chExt cx="8594127" cy="2857500"/>
          </a:xfrm>
        </p:grpSpPr>
        <p:pic>
          <p:nvPicPr>
            <p:cNvPr id="9" name="Picture 8">
              <a:extLst>
                <a:ext uri="{FF2B5EF4-FFF2-40B4-BE49-F238E27FC236}">
                  <a16:creationId xmlns:a16="http://schemas.microsoft.com/office/drawing/2014/main" id="{960931C9-A3B1-6747-B5B9-AC11660C7B13}"/>
                </a:ext>
              </a:extLst>
            </p:cNvPr>
            <p:cNvPicPr>
              <a:picLocks noChangeAspect="1"/>
            </p:cNvPicPr>
            <p:nvPr/>
          </p:nvPicPr>
          <p:blipFill>
            <a:blip r:embed="rId2"/>
            <a:stretch>
              <a:fillRect/>
            </a:stretch>
          </p:blipFill>
          <p:spPr>
            <a:xfrm>
              <a:off x="99929" y="1311442"/>
              <a:ext cx="4051300" cy="2857500"/>
            </a:xfrm>
            <a:prstGeom prst="rect">
              <a:avLst/>
            </a:prstGeom>
          </p:spPr>
        </p:pic>
        <p:pic>
          <p:nvPicPr>
            <p:cNvPr id="11" name="Picture 10">
              <a:extLst>
                <a:ext uri="{FF2B5EF4-FFF2-40B4-BE49-F238E27FC236}">
                  <a16:creationId xmlns:a16="http://schemas.microsoft.com/office/drawing/2014/main" id="{6D4587AE-BFF4-2243-9518-7742BF19FCD7}"/>
                </a:ext>
              </a:extLst>
            </p:cNvPr>
            <p:cNvPicPr>
              <a:picLocks noChangeAspect="1"/>
            </p:cNvPicPr>
            <p:nvPr/>
          </p:nvPicPr>
          <p:blipFill>
            <a:blip r:embed="rId3"/>
            <a:stretch>
              <a:fillRect/>
            </a:stretch>
          </p:blipFill>
          <p:spPr>
            <a:xfrm>
              <a:off x="4642756" y="1311442"/>
              <a:ext cx="4051300" cy="2857500"/>
            </a:xfrm>
            <a:prstGeom prst="rect">
              <a:avLst/>
            </a:prstGeom>
          </p:spPr>
        </p:pic>
      </p:grpSp>
    </p:spTree>
    <p:extLst>
      <p:ext uri="{BB962C8B-B14F-4D97-AF65-F5344CB8AC3E}">
        <p14:creationId xmlns:p14="http://schemas.microsoft.com/office/powerpoint/2010/main" val="4081857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grpSp>
        <p:nvGrpSpPr>
          <p:cNvPr id="9" name="Group 8">
            <a:extLst>
              <a:ext uri="{FF2B5EF4-FFF2-40B4-BE49-F238E27FC236}">
                <a16:creationId xmlns:a16="http://schemas.microsoft.com/office/drawing/2014/main" id="{B092779F-4D5E-5441-AAC5-1495D4590155}"/>
              </a:ext>
            </a:extLst>
          </p:cNvPr>
          <p:cNvGrpSpPr>
            <a:grpSpLocks noChangeAspect="1"/>
          </p:cNvGrpSpPr>
          <p:nvPr/>
        </p:nvGrpSpPr>
        <p:grpSpPr>
          <a:xfrm>
            <a:off x="251695" y="2187723"/>
            <a:ext cx="8640611" cy="1752212"/>
            <a:chOff x="0" y="2119342"/>
            <a:chExt cx="8977815" cy="1820593"/>
          </a:xfrm>
        </p:grpSpPr>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tretch>
              <a:fillRect/>
            </a:stretch>
          </p:blipFill>
          <p:spPr>
            <a:xfrm>
              <a:off x="2983251" y="2119342"/>
              <a:ext cx="2968171" cy="1820593"/>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tretch>
              <a:fillRect/>
            </a:stretch>
          </p:blipFill>
          <p:spPr>
            <a:xfrm>
              <a:off x="0" y="2119342"/>
              <a:ext cx="2881887" cy="1820593"/>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tretch>
              <a:fillRect/>
            </a:stretch>
          </p:blipFill>
          <p:spPr>
            <a:xfrm>
              <a:off x="6052786" y="2119342"/>
              <a:ext cx="2925029" cy="1820593"/>
            </a:xfrm>
            <a:prstGeom prst="rect">
              <a:avLst/>
            </a:prstGeom>
          </p:spPr>
        </p:pic>
      </p:grpSp>
      <p:sp>
        <p:nvSpPr>
          <p:cNvPr id="10" name="TextBox 9">
            <a:extLst>
              <a:ext uri="{FF2B5EF4-FFF2-40B4-BE49-F238E27FC236}">
                <a16:creationId xmlns:a16="http://schemas.microsoft.com/office/drawing/2014/main" id="{13694E81-C328-7243-9C0E-4E3D8226E3BB}"/>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Tree>
    <p:extLst>
      <p:ext uri="{BB962C8B-B14F-4D97-AF65-F5344CB8AC3E}">
        <p14:creationId xmlns:p14="http://schemas.microsoft.com/office/powerpoint/2010/main" val="691002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rcRect/>
          <a:stretch/>
        </p:blipFill>
        <p:spPr>
          <a:xfrm>
            <a:off x="3122896" y="2187723"/>
            <a:ext cx="2856686" cy="1752212"/>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rcRect/>
          <a:stretch/>
        </p:blipFill>
        <p:spPr>
          <a:xfrm>
            <a:off x="251695" y="2187723"/>
            <a:ext cx="2773643" cy="1752212"/>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rcRect/>
          <a:stretch/>
        </p:blipFill>
        <p:spPr>
          <a:xfrm>
            <a:off x="6077140" y="2187723"/>
            <a:ext cx="2815165" cy="1752212"/>
          </a:xfrm>
          <a:prstGeom prst="rect">
            <a:avLst/>
          </a:prstGeom>
        </p:spPr>
      </p:pic>
      <p:sp>
        <p:nvSpPr>
          <p:cNvPr id="7" name="TextBox 6">
            <a:extLst>
              <a:ext uri="{FF2B5EF4-FFF2-40B4-BE49-F238E27FC236}">
                <a16:creationId xmlns:a16="http://schemas.microsoft.com/office/drawing/2014/main" id="{85AFA97D-712D-CD4E-AB42-BF547D9BCAF4}"/>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
        <p:nvSpPr>
          <p:cNvPr id="3" name="TextBox 2">
            <a:extLst>
              <a:ext uri="{FF2B5EF4-FFF2-40B4-BE49-F238E27FC236}">
                <a16:creationId xmlns:a16="http://schemas.microsoft.com/office/drawing/2014/main" id="{BE50FE10-A924-D84C-8D80-5E037110F3BE}"/>
              </a:ext>
            </a:extLst>
          </p:cNvPr>
          <p:cNvSpPr txBox="1"/>
          <p:nvPr/>
        </p:nvSpPr>
        <p:spPr>
          <a:xfrm>
            <a:off x="457198" y="4170347"/>
            <a:ext cx="1982722" cy="369332"/>
          </a:xfrm>
          <a:prstGeom prst="rect">
            <a:avLst/>
          </a:prstGeom>
          <a:noFill/>
        </p:spPr>
        <p:txBody>
          <a:bodyPr wrap="none" rtlCol="0">
            <a:spAutoFit/>
          </a:bodyPr>
          <a:lstStyle/>
          <a:p>
            <a:r>
              <a:rPr lang="en-US" dirty="0"/>
              <a:t>What about these?</a:t>
            </a:r>
          </a:p>
        </p:txBody>
      </p:sp>
    </p:spTree>
    <p:extLst>
      <p:ext uri="{BB962C8B-B14F-4D97-AF65-F5344CB8AC3E}">
        <p14:creationId xmlns:p14="http://schemas.microsoft.com/office/powerpoint/2010/main" val="3441499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A718-86AE-7C4C-A09B-FDBD8F4549C8}"/>
              </a:ext>
            </a:extLst>
          </p:cNvPr>
          <p:cNvSpPr>
            <a:spLocks noGrp="1"/>
          </p:cNvSpPr>
          <p:nvPr>
            <p:ph type="title"/>
          </p:nvPr>
        </p:nvSpPr>
        <p:spPr/>
        <p:txBody>
          <a:bodyPr/>
          <a:lstStyle/>
          <a:p>
            <a:r>
              <a:rPr lang="en-US" dirty="0"/>
              <a:t>Validation Conditions</a:t>
            </a:r>
          </a:p>
        </p:txBody>
      </p:sp>
      <p:sp>
        <p:nvSpPr>
          <p:cNvPr id="3" name="TextBox 2">
            <a:extLst>
              <a:ext uri="{FF2B5EF4-FFF2-40B4-BE49-F238E27FC236}">
                <a16:creationId xmlns:a16="http://schemas.microsoft.com/office/drawing/2014/main" id="{80CF7F39-1790-2D45-988E-7896F3D2821D}"/>
              </a:ext>
            </a:extLst>
          </p:cNvPr>
          <p:cNvSpPr txBox="1"/>
          <p:nvPr/>
        </p:nvSpPr>
        <p:spPr>
          <a:xfrm>
            <a:off x="457199" y="1002089"/>
            <a:ext cx="5935055" cy="3970318"/>
          </a:xfrm>
          <a:prstGeom prst="rect">
            <a:avLst/>
          </a:prstGeom>
          <a:noFill/>
        </p:spPr>
        <p:txBody>
          <a:bodyPr wrap="square" rtlCol="0">
            <a:spAutoFit/>
          </a:bodyPr>
          <a:lstStyle/>
          <a:p>
            <a:r>
              <a:rPr lang="en-US" dirty="0"/>
              <a:t>Data are normalized for meaningful comparison of variances an other statistical measures,</a:t>
            </a:r>
          </a:p>
          <a:p>
            <a:endParaRPr lang="en-US" dirty="0"/>
          </a:p>
          <a:p>
            <a:endParaRPr lang="en-US" dirty="0"/>
          </a:p>
          <a:p>
            <a:endParaRPr lang="en-US" dirty="0"/>
          </a:p>
          <a:p>
            <a:r>
              <a:rPr lang="en-US" dirty="0"/>
              <a:t>Regularizing a data block can tune the method to pick out any event type of interest,</a:t>
            </a:r>
          </a:p>
          <a:p>
            <a:endParaRPr lang="en-US" dirty="0"/>
          </a:p>
          <a:p>
            <a:endParaRPr lang="en-US" dirty="0"/>
          </a:p>
          <a:p>
            <a:endParaRPr lang="en-US" dirty="0"/>
          </a:p>
          <a:p>
            <a:r>
              <a:rPr lang="en-US" dirty="0"/>
              <a:t>The difference between objective functions and their respective data is considered to be a regularized data block,</a:t>
            </a:r>
          </a:p>
          <a:p>
            <a:endParaRPr lang="en-US" dirty="0"/>
          </a:p>
          <a:p>
            <a:endParaRPr lang="en-US" dirty="0"/>
          </a:p>
        </p:txBody>
      </p:sp>
      <p:pic>
        <p:nvPicPr>
          <p:cNvPr id="5" name="Picture 4">
            <a:extLst>
              <a:ext uri="{FF2B5EF4-FFF2-40B4-BE49-F238E27FC236}">
                <a16:creationId xmlns:a16="http://schemas.microsoft.com/office/drawing/2014/main" id="{0AB1513D-E667-EF4D-A353-810B18C96328}"/>
              </a:ext>
            </a:extLst>
          </p:cNvPr>
          <p:cNvPicPr>
            <a:picLocks noChangeAspect="1"/>
          </p:cNvPicPr>
          <p:nvPr/>
        </p:nvPicPr>
        <p:blipFill>
          <a:blip r:embed="rId2"/>
          <a:stretch>
            <a:fillRect/>
          </a:stretch>
        </p:blipFill>
        <p:spPr>
          <a:xfrm>
            <a:off x="4391656" y="1905385"/>
            <a:ext cx="2886515" cy="397466"/>
          </a:xfrm>
          <a:prstGeom prst="rect">
            <a:avLst/>
          </a:prstGeom>
        </p:spPr>
      </p:pic>
      <p:pic>
        <p:nvPicPr>
          <p:cNvPr id="7" name="Picture 6">
            <a:extLst>
              <a:ext uri="{FF2B5EF4-FFF2-40B4-BE49-F238E27FC236}">
                <a16:creationId xmlns:a16="http://schemas.microsoft.com/office/drawing/2014/main" id="{9BF7AE93-0928-7E48-A793-8017904EA778}"/>
              </a:ext>
            </a:extLst>
          </p:cNvPr>
          <p:cNvPicPr>
            <a:picLocks noChangeAspect="1"/>
          </p:cNvPicPr>
          <p:nvPr/>
        </p:nvPicPr>
        <p:blipFill>
          <a:blip r:embed="rId3"/>
          <a:stretch>
            <a:fillRect/>
          </a:stretch>
        </p:blipFill>
        <p:spPr>
          <a:xfrm>
            <a:off x="4391656" y="3204333"/>
            <a:ext cx="2893030" cy="390950"/>
          </a:xfrm>
          <a:prstGeom prst="rect">
            <a:avLst/>
          </a:prstGeom>
        </p:spPr>
      </p:pic>
      <p:pic>
        <p:nvPicPr>
          <p:cNvPr id="9" name="Picture 8">
            <a:extLst>
              <a:ext uri="{FF2B5EF4-FFF2-40B4-BE49-F238E27FC236}">
                <a16:creationId xmlns:a16="http://schemas.microsoft.com/office/drawing/2014/main" id="{ACA2AA6B-A44E-2042-B18D-2157D17725E3}"/>
              </a:ext>
            </a:extLst>
          </p:cNvPr>
          <p:cNvPicPr>
            <a:picLocks noChangeAspect="1"/>
          </p:cNvPicPr>
          <p:nvPr/>
        </p:nvPicPr>
        <p:blipFill>
          <a:blip r:embed="rId4"/>
          <a:stretch>
            <a:fillRect/>
          </a:stretch>
        </p:blipFill>
        <p:spPr>
          <a:xfrm>
            <a:off x="4391656" y="4490581"/>
            <a:ext cx="1381357" cy="390950"/>
          </a:xfrm>
          <a:prstGeom prst="rect">
            <a:avLst/>
          </a:prstGeom>
        </p:spPr>
      </p:pic>
    </p:spTree>
    <p:extLst>
      <p:ext uri="{BB962C8B-B14F-4D97-AF65-F5344CB8AC3E}">
        <p14:creationId xmlns:p14="http://schemas.microsoft.com/office/powerpoint/2010/main" val="977974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CBA8-D65D-E64D-BCBE-CECC20360C3C}"/>
              </a:ext>
            </a:extLst>
          </p:cNvPr>
          <p:cNvSpPr>
            <a:spLocks noGrp="1"/>
          </p:cNvSpPr>
          <p:nvPr>
            <p:ph type="title"/>
          </p:nvPr>
        </p:nvSpPr>
        <p:spPr/>
        <p:txBody>
          <a:bodyPr/>
          <a:lstStyle/>
          <a:p>
            <a:r>
              <a:rPr lang="en-US" dirty="0"/>
              <a:t>Validation Conditions</a:t>
            </a:r>
          </a:p>
        </p:txBody>
      </p:sp>
      <p:sp>
        <p:nvSpPr>
          <p:cNvPr id="4" name="TextBox 3">
            <a:extLst>
              <a:ext uri="{FF2B5EF4-FFF2-40B4-BE49-F238E27FC236}">
                <a16:creationId xmlns:a16="http://schemas.microsoft.com/office/drawing/2014/main" id="{A7635B9A-22EE-0041-8107-405846C36ADE}"/>
              </a:ext>
            </a:extLst>
          </p:cNvPr>
          <p:cNvSpPr txBox="1"/>
          <p:nvPr/>
        </p:nvSpPr>
        <p:spPr>
          <a:xfrm>
            <a:off x="457199" y="1002089"/>
            <a:ext cx="5935055" cy="1200329"/>
          </a:xfrm>
          <a:prstGeom prst="rect">
            <a:avLst/>
          </a:prstGeom>
          <a:noFill/>
        </p:spPr>
        <p:txBody>
          <a:bodyPr wrap="square" rtlCol="0">
            <a:spAutoFit/>
          </a:bodyPr>
          <a:lstStyle/>
          <a:p>
            <a:r>
              <a:rPr lang="en-US" dirty="0"/>
              <a:t>Covariance matrix quantifies the inherent variability of each data stream </a:t>
            </a:r>
            <a:r>
              <a:rPr lang="en-US" i="1" dirty="0"/>
              <a:t>and</a:t>
            </a:r>
            <a:r>
              <a:rPr lang="en-US" dirty="0"/>
              <a:t> the inter-channel dependence,</a:t>
            </a:r>
          </a:p>
          <a:p>
            <a:endParaRPr lang="en-US" dirty="0"/>
          </a:p>
          <a:p>
            <a:endParaRPr lang="en-US" dirty="0"/>
          </a:p>
        </p:txBody>
      </p:sp>
      <p:pic>
        <p:nvPicPr>
          <p:cNvPr id="6" name="Picture 5">
            <a:extLst>
              <a:ext uri="{FF2B5EF4-FFF2-40B4-BE49-F238E27FC236}">
                <a16:creationId xmlns:a16="http://schemas.microsoft.com/office/drawing/2014/main" id="{84DC2891-5BB3-5242-89D9-50568CAF5DDD}"/>
              </a:ext>
            </a:extLst>
          </p:cNvPr>
          <p:cNvPicPr>
            <a:picLocks noChangeAspect="1"/>
          </p:cNvPicPr>
          <p:nvPr/>
        </p:nvPicPr>
        <p:blipFill>
          <a:blip r:embed="rId2"/>
          <a:stretch>
            <a:fillRect/>
          </a:stretch>
        </p:blipFill>
        <p:spPr>
          <a:xfrm>
            <a:off x="4323733" y="1666916"/>
            <a:ext cx="3394280" cy="3359167"/>
          </a:xfrm>
          <a:prstGeom prst="rect">
            <a:avLst/>
          </a:prstGeom>
        </p:spPr>
      </p:pic>
    </p:spTree>
    <p:extLst>
      <p:ext uri="{BB962C8B-B14F-4D97-AF65-F5344CB8AC3E}">
        <p14:creationId xmlns:p14="http://schemas.microsoft.com/office/powerpoint/2010/main" val="357978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2"/>
          <a:stretch>
            <a:fillRect/>
          </a:stretch>
        </p:blipFill>
        <p:spPr>
          <a:xfrm>
            <a:off x="457199" y="943896"/>
            <a:ext cx="5414613" cy="3962097"/>
          </a:xfrm>
          <a:prstGeom prst="rect">
            <a:avLst/>
          </a:prstGeom>
        </p:spPr>
      </p:pic>
      <p:sp>
        <p:nvSpPr>
          <p:cNvPr id="5" name="TextBox 4">
            <a:extLst>
              <a:ext uri="{FF2B5EF4-FFF2-40B4-BE49-F238E27FC236}">
                <a16:creationId xmlns:a16="http://schemas.microsoft.com/office/drawing/2014/main" id="{E681B3C4-4540-4643-971E-23A1CE1A8FF6}"/>
              </a:ext>
            </a:extLst>
          </p:cNvPr>
          <p:cNvSpPr txBox="1"/>
          <p:nvPr/>
        </p:nvSpPr>
        <p:spPr>
          <a:xfrm>
            <a:off x="6834909" y="1736436"/>
            <a:ext cx="726481" cy="461665"/>
          </a:xfrm>
          <a:prstGeom prst="rect">
            <a:avLst/>
          </a:prstGeom>
          <a:noFill/>
        </p:spPr>
        <p:txBody>
          <a:bodyPr wrap="none" rtlCol="0">
            <a:spAutoFit/>
          </a:bodyPr>
          <a:lstStyle/>
          <a:p>
            <a:r>
              <a:rPr lang="en-US" sz="2400" i="1" dirty="0"/>
              <a:t>f = 0</a:t>
            </a:r>
            <a:endParaRPr lang="en-US" sz="2400" dirty="0"/>
          </a:p>
        </p:txBody>
      </p:sp>
      <p:sp>
        <p:nvSpPr>
          <p:cNvPr id="6" name="TextBox 5">
            <a:extLst>
              <a:ext uri="{FF2B5EF4-FFF2-40B4-BE49-F238E27FC236}">
                <a16:creationId xmlns:a16="http://schemas.microsoft.com/office/drawing/2014/main" id="{F156649D-1D1D-6F44-873A-FD61C3C52BB0}"/>
              </a:ext>
            </a:extLst>
          </p:cNvPr>
          <p:cNvSpPr txBox="1"/>
          <p:nvPr/>
        </p:nvSpPr>
        <p:spPr>
          <a:xfrm>
            <a:off x="6181432" y="2465524"/>
            <a:ext cx="2269841" cy="1200329"/>
          </a:xfrm>
          <a:prstGeom prst="rect">
            <a:avLst/>
          </a:prstGeom>
          <a:noFill/>
        </p:spPr>
        <p:txBody>
          <a:bodyPr wrap="square" rtlCol="0">
            <a:spAutoFit/>
          </a:bodyPr>
          <a:lstStyle/>
          <a:p>
            <a:r>
              <a:rPr lang="en-US" dirty="0"/>
              <a:t>Null object functions regularize the total variation metric to stationary conditions.</a:t>
            </a:r>
          </a:p>
        </p:txBody>
      </p:sp>
    </p:spTree>
    <p:extLst>
      <p:ext uri="{BB962C8B-B14F-4D97-AF65-F5344CB8AC3E}">
        <p14:creationId xmlns:p14="http://schemas.microsoft.com/office/powerpoint/2010/main" val="1721706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endParaRPr lang="en-US" i="1" dirty="0"/>
          </a:p>
        </p:txBody>
      </p:sp>
      <p:grpSp>
        <p:nvGrpSpPr>
          <p:cNvPr id="12" name="Group 11">
            <a:extLst>
              <a:ext uri="{FF2B5EF4-FFF2-40B4-BE49-F238E27FC236}">
                <a16:creationId xmlns:a16="http://schemas.microsoft.com/office/drawing/2014/main" id="{CADAF26F-70B9-064B-8695-32726BCD1C9C}"/>
              </a:ext>
            </a:extLst>
          </p:cNvPr>
          <p:cNvGrpSpPr/>
          <p:nvPr/>
        </p:nvGrpSpPr>
        <p:grpSpPr>
          <a:xfrm>
            <a:off x="457199" y="831236"/>
            <a:ext cx="8369076" cy="4312263"/>
            <a:chOff x="697215" y="831235"/>
            <a:chExt cx="8369076" cy="4312263"/>
          </a:xfrm>
        </p:grpSpPr>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3"/>
            <a:srcRect/>
            <a:stretch/>
          </p:blipFill>
          <p:spPr>
            <a:xfrm>
              <a:off x="697215" y="831235"/>
              <a:ext cx="4563977" cy="4312263"/>
            </a:xfrm>
            <a:prstGeom prst="rect">
              <a:avLst/>
            </a:prstGeom>
          </p:spPr>
        </p:pic>
        <p:sp>
          <p:nvSpPr>
            <p:cNvPr id="3" name="TextBox 2">
              <a:extLst>
                <a:ext uri="{FF2B5EF4-FFF2-40B4-BE49-F238E27FC236}">
                  <a16:creationId xmlns:a16="http://schemas.microsoft.com/office/drawing/2014/main" id="{442AE4B2-899C-7545-83A6-4EE9C484894C}"/>
                </a:ext>
              </a:extLst>
            </p:cNvPr>
            <p:cNvSpPr txBox="1"/>
            <p:nvPr/>
          </p:nvSpPr>
          <p:spPr>
            <a:xfrm>
              <a:off x="5623133" y="1273323"/>
              <a:ext cx="2305311" cy="2862322"/>
            </a:xfrm>
            <a:prstGeom prst="rect">
              <a:avLst/>
            </a:prstGeom>
            <a:noFill/>
          </p:spPr>
          <p:txBody>
            <a:bodyPr wrap="none" rtlCol="0">
              <a:spAutoFit/>
            </a:bodyPr>
            <a:lstStyle/>
            <a:p>
              <a:r>
                <a:rPr lang="en-US" dirty="0"/>
                <a:t>Wind speed ramp</a:t>
              </a:r>
            </a:p>
            <a:p>
              <a:endParaRPr lang="en-US" dirty="0"/>
            </a:p>
            <a:p>
              <a:endParaRPr lang="en-US" dirty="0"/>
            </a:p>
            <a:p>
              <a:endParaRPr lang="en-US" dirty="0"/>
            </a:p>
            <a:p>
              <a:r>
                <a:rPr lang="en-US" dirty="0"/>
                <a:t>Wind speed wave</a:t>
              </a:r>
            </a:p>
            <a:p>
              <a:endParaRPr lang="en-US" dirty="0"/>
            </a:p>
            <a:p>
              <a:endParaRPr lang="en-US" dirty="0"/>
            </a:p>
            <a:p>
              <a:endParaRPr lang="en-US" dirty="0"/>
            </a:p>
            <a:p>
              <a:r>
                <a:rPr lang="en-US" dirty="0"/>
                <a:t>Wind direction change</a:t>
              </a:r>
            </a:p>
            <a:p>
              <a:endParaRPr lang="en-US" dirty="0"/>
            </a:p>
          </p:txBody>
        </p:sp>
        <p:pic>
          <p:nvPicPr>
            <p:cNvPr id="6" name="Picture 5">
              <a:extLst>
                <a:ext uri="{FF2B5EF4-FFF2-40B4-BE49-F238E27FC236}">
                  <a16:creationId xmlns:a16="http://schemas.microsoft.com/office/drawing/2014/main" id="{8964D74F-AA48-4D4B-9BF6-AFAE73C6DF93}"/>
                </a:ext>
              </a:extLst>
            </p:cNvPr>
            <p:cNvPicPr>
              <a:picLocks noChangeAspect="1"/>
            </p:cNvPicPr>
            <p:nvPr/>
          </p:nvPicPr>
          <p:blipFill>
            <a:blip r:embed="rId4"/>
            <a:stretch>
              <a:fillRect/>
            </a:stretch>
          </p:blipFill>
          <p:spPr>
            <a:xfrm>
              <a:off x="7089195" y="1741830"/>
              <a:ext cx="1977096" cy="466724"/>
            </a:xfrm>
            <a:prstGeom prst="rect">
              <a:avLst/>
            </a:prstGeom>
          </p:spPr>
        </p:pic>
        <p:pic>
          <p:nvPicPr>
            <p:cNvPr id="8" name="Picture 7">
              <a:extLst>
                <a:ext uri="{FF2B5EF4-FFF2-40B4-BE49-F238E27FC236}">
                  <a16:creationId xmlns:a16="http://schemas.microsoft.com/office/drawing/2014/main" id="{C4E25AB8-1638-604B-9E92-0948A809D33A}"/>
                </a:ext>
              </a:extLst>
            </p:cNvPr>
            <p:cNvPicPr>
              <a:picLocks noChangeAspect="1"/>
            </p:cNvPicPr>
            <p:nvPr/>
          </p:nvPicPr>
          <p:blipFill>
            <a:blip r:embed="rId5"/>
            <a:stretch>
              <a:fillRect/>
            </a:stretch>
          </p:blipFill>
          <p:spPr>
            <a:xfrm>
              <a:off x="5585306" y="2922534"/>
              <a:ext cx="3480985" cy="447277"/>
            </a:xfrm>
            <a:prstGeom prst="rect">
              <a:avLst/>
            </a:prstGeom>
          </p:spPr>
        </p:pic>
        <p:pic>
          <p:nvPicPr>
            <p:cNvPr id="10" name="Picture 9">
              <a:extLst>
                <a:ext uri="{FF2B5EF4-FFF2-40B4-BE49-F238E27FC236}">
                  <a16:creationId xmlns:a16="http://schemas.microsoft.com/office/drawing/2014/main" id="{80573D89-8AFC-C644-BC89-317D013A599B}"/>
                </a:ext>
              </a:extLst>
            </p:cNvPr>
            <p:cNvPicPr>
              <a:picLocks noChangeAspect="1"/>
            </p:cNvPicPr>
            <p:nvPr/>
          </p:nvPicPr>
          <p:blipFill>
            <a:blip r:embed="rId6"/>
            <a:stretch>
              <a:fillRect/>
            </a:stretch>
          </p:blipFill>
          <p:spPr>
            <a:xfrm>
              <a:off x="5261192" y="4083791"/>
              <a:ext cx="3805099" cy="473207"/>
            </a:xfrm>
            <a:prstGeom prst="rect">
              <a:avLst/>
            </a:prstGeom>
          </p:spPr>
        </p:pic>
      </p:grpSp>
    </p:spTree>
    <p:extLst>
      <p:ext uri="{BB962C8B-B14F-4D97-AF65-F5344CB8AC3E}">
        <p14:creationId xmlns:p14="http://schemas.microsoft.com/office/powerpoint/2010/main" val="3516555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3E62-32B1-D448-AF4D-E424227F85D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50A21705-0A92-EC4A-AAE0-40D080A7E84C}"/>
              </a:ext>
            </a:extLst>
          </p:cNvPr>
          <p:cNvPicPr>
            <a:picLocks noChangeAspect="1"/>
          </p:cNvPicPr>
          <p:nvPr/>
        </p:nvPicPr>
        <p:blipFill>
          <a:blip r:embed="rId2"/>
          <a:stretch>
            <a:fillRect/>
          </a:stretch>
        </p:blipFill>
        <p:spPr>
          <a:xfrm>
            <a:off x="914413" y="776515"/>
            <a:ext cx="7315174" cy="4224538"/>
          </a:xfrm>
          <a:prstGeom prst="rect">
            <a:avLst/>
          </a:prstGeom>
        </p:spPr>
      </p:pic>
    </p:spTree>
    <p:extLst>
      <p:ext uri="{BB962C8B-B14F-4D97-AF65-F5344CB8AC3E}">
        <p14:creationId xmlns:p14="http://schemas.microsoft.com/office/powerpoint/2010/main" val="658756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person, person, holding&#10;&#10;Description automatically generated">
            <a:extLst>
              <a:ext uri="{FF2B5EF4-FFF2-40B4-BE49-F238E27FC236}">
                <a16:creationId xmlns:a16="http://schemas.microsoft.com/office/drawing/2014/main" id="{6B46443A-2560-4971-BC5F-19117CE851FA}"/>
              </a:ext>
            </a:extLst>
          </p:cNvPr>
          <p:cNvPicPr>
            <a:picLocks noGrp="1" noChangeAspect="1"/>
          </p:cNvPicPr>
          <p:nvPr>
            <p:ph type="pic" sz="quarter" idx="49"/>
          </p:nvPr>
        </p:nvPicPr>
        <p:blipFill rotWithShape="1">
          <a:blip r:embed="rId3"/>
          <a:srcRect t="27997" b="28570"/>
          <a:stretch/>
        </p:blipFill>
        <p:spPr>
          <a:xfrm>
            <a:off x="0" y="1"/>
            <a:ext cx="9144000" cy="2647950"/>
          </a:xfrm>
        </p:spPr>
      </p:pic>
      <p:sp>
        <p:nvSpPr>
          <p:cNvPr id="4" name="Text Placeholder 3"/>
          <p:cNvSpPr>
            <a:spLocks noGrp="1"/>
          </p:cNvSpPr>
          <p:nvPr>
            <p:ph type="body" sz="quarter" idx="50"/>
          </p:nvPr>
        </p:nvSpPr>
        <p:spPr>
          <a:xfrm>
            <a:off x="304801" y="2809583"/>
            <a:ext cx="2917370" cy="2084388"/>
          </a:xfrm>
        </p:spPr>
        <p:txBody>
          <a:bodyPr>
            <a:noAutofit/>
          </a:bodyPr>
          <a:lstStyle/>
          <a:p>
            <a:r>
              <a:rPr lang="en-US" sz="1500" dirty="0">
                <a:solidFill>
                  <a:schemeClr val="accent6">
                    <a:lumMod val="50000"/>
                  </a:schemeClr>
                </a:solidFill>
              </a:rPr>
              <a:t>Enabling low-cost and grid-supporting wind energy by joining forces with DOE, industry, and interagency and state partners to advance scientific knowledge and technological innovation.</a:t>
            </a:r>
          </a:p>
        </p:txBody>
      </p:sp>
      <p:sp>
        <p:nvSpPr>
          <p:cNvPr id="15" name="Title 14">
            <a:extLst>
              <a:ext uri="{FF2B5EF4-FFF2-40B4-BE49-F238E27FC236}">
                <a16:creationId xmlns:a16="http://schemas.microsoft.com/office/drawing/2014/main" id="{9BAF4538-93FC-A94A-A318-2C3784A39BEB}"/>
              </a:ext>
            </a:extLst>
          </p:cNvPr>
          <p:cNvSpPr>
            <a:spLocks noGrp="1"/>
          </p:cNvSpPr>
          <p:nvPr>
            <p:ph type="title"/>
          </p:nvPr>
        </p:nvSpPr>
        <p:spPr>
          <a:xfrm>
            <a:off x="0" y="2139985"/>
            <a:ext cx="2853560" cy="502573"/>
          </a:xfrm>
        </p:spPr>
        <p:txBody>
          <a:bodyPr/>
          <a:lstStyle/>
          <a:p>
            <a:r>
              <a:rPr lang="en-US" sz="2800" dirty="0"/>
              <a:t>Wind Energy</a:t>
            </a:r>
          </a:p>
        </p:txBody>
      </p:sp>
      <p:sp>
        <p:nvSpPr>
          <p:cNvPr id="5" name="Text Placeholder 4"/>
          <p:cNvSpPr>
            <a:spLocks noGrp="1"/>
          </p:cNvSpPr>
          <p:nvPr>
            <p:ph type="body" sz="quarter" idx="4294967295"/>
          </p:nvPr>
        </p:nvSpPr>
        <p:spPr>
          <a:xfrm>
            <a:off x="3372758" y="2753785"/>
            <a:ext cx="5401129" cy="2000250"/>
          </a:xfrm>
        </p:spPr>
        <p:txBody>
          <a:bodyPr>
            <a:noAutofit/>
          </a:bodyPr>
          <a:lstStyle/>
          <a:p>
            <a:pPr marL="0" indent="0">
              <a:buNone/>
            </a:pPr>
            <a:r>
              <a:rPr lang="en-US" sz="1600" b="1" dirty="0">
                <a:solidFill>
                  <a:srgbClr val="6A737B">
                    <a:lumMod val="50000"/>
                  </a:srgbClr>
                </a:solidFill>
                <a:cs typeface="Arial"/>
              </a:rPr>
              <a:t>Research Challenge</a:t>
            </a:r>
            <a:endParaRPr lang="en-US" sz="1275" dirty="0">
              <a:solidFill>
                <a:schemeClr val="accent6">
                  <a:lumMod val="50000"/>
                </a:schemeClr>
              </a:solidFill>
              <a:cs typeface="Arial" pitchFamily="34" charset="0"/>
            </a:endParaRP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Validate multiple wind technologies at scale to achieve an integrated energy system that can meet the complex energy challenges of the future.</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taller wind turbines with larger rotors to capture greater wind resources at higher elevations and lower the levelized cost of wind energy.</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innovations for offshore wind such as floating platforms, scaling solutions for larger offshore designs, advanced turbine controls, and lightweight drivetrains.</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Optimize total power output across the entirety of a wind plant instead of at the individual-turbine level.</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Enable sustainable manufacturing through new materials and new </a:t>
            </a:r>
            <a:br>
              <a:rPr lang="en-US" sz="1150" dirty="0">
                <a:solidFill>
                  <a:schemeClr val="accent6">
                    <a:lumMod val="50000"/>
                  </a:schemeClr>
                </a:solidFill>
                <a:cs typeface="Arial" pitchFamily="34" charset="0"/>
              </a:rPr>
            </a:br>
            <a:r>
              <a:rPr lang="en-US" sz="1150" dirty="0">
                <a:solidFill>
                  <a:schemeClr val="accent6">
                    <a:lumMod val="50000"/>
                  </a:schemeClr>
                </a:solidFill>
                <a:cs typeface="Arial" pitchFamily="34" charset="0"/>
              </a:rPr>
              <a:t>manufacturing processes.</a:t>
            </a:r>
          </a:p>
          <a:p>
            <a:pPr marL="137153" indent="-137153" defTabSz="342710">
              <a:spcBef>
                <a:spcPts val="0"/>
              </a:spcBef>
              <a:spcAft>
                <a:spcPts val="500"/>
              </a:spcAft>
              <a:buFont typeface="Arial" panose="020B0604020202020204" pitchFamily="34" charset="0"/>
              <a:buChar char="•"/>
            </a:pPr>
            <a:endParaRPr lang="en-US" sz="1300" dirty="0">
              <a:solidFill>
                <a:schemeClr val="accent6">
                  <a:lumMod val="50000"/>
                </a:schemeClr>
              </a:solidFill>
              <a:cs typeface="Arial" pitchFamily="34" charset="0"/>
            </a:endParaRPr>
          </a:p>
          <a:p>
            <a:pPr marL="137153" indent="-137153" defTabSz="342710">
              <a:spcBef>
                <a:spcPts val="0"/>
              </a:spcBef>
              <a:spcAft>
                <a:spcPts val="500"/>
              </a:spcAft>
              <a:buFont typeface="Arial" panose="020B0604020202020204" pitchFamily="34" charset="0"/>
              <a:buChar char="•"/>
            </a:pPr>
            <a:endParaRPr lang="en-US" sz="1400" dirty="0">
              <a:solidFill>
                <a:schemeClr val="accent6">
                  <a:lumMod val="50000"/>
                </a:schemeClr>
              </a:solidFill>
              <a:cs typeface="Arial" pitchFamily="34" charset="0"/>
            </a:endParaRPr>
          </a:p>
          <a:p>
            <a:pPr marL="0" indent="0" defTabSz="342710">
              <a:spcBef>
                <a:spcPts val="0"/>
              </a:spcBef>
              <a:spcAft>
                <a:spcPts val="500"/>
              </a:spcAft>
              <a:buNone/>
            </a:pPr>
            <a:endParaRPr lang="en-US" sz="1400" dirty="0">
              <a:solidFill>
                <a:schemeClr val="accent6">
                  <a:lumMod val="50000"/>
                </a:schemeClr>
              </a:solidFill>
              <a:cs typeface="Arial" pitchFamily="34" charset="0"/>
            </a:endParaRPr>
          </a:p>
        </p:txBody>
      </p:sp>
    </p:spTree>
    <p:extLst>
      <p:ext uri="{BB962C8B-B14F-4D97-AF65-F5344CB8AC3E}">
        <p14:creationId xmlns:p14="http://schemas.microsoft.com/office/powerpoint/2010/main" val="1662722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EF700C00-CFA6-A240-8779-A5FC6A895735}"/>
              </a:ext>
            </a:extLst>
          </p:cNvPr>
          <p:cNvPicPr>
            <a:picLocks noChangeAspect="1"/>
          </p:cNvPicPr>
          <p:nvPr/>
        </p:nvPicPr>
        <p:blipFill>
          <a:blip r:embed="rId2"/>
          <a:stretch>
            <a:fillRect/>
          </a:stretch>
        </p:blipFill>
        <p:spPr>
          <a:xfrm>
            <a:off x="57150" y="1263650"/>
            <a:ext cx="9029700" cy="2616200"/>
          </a:xfrm>
          <a:prstGeom prst="rect">
            <a:avLst/>
          </a:prstGeom>
        </p:spPr>
      </p:pic>
    </p:spTree>
    <p:extLst>
      <p:ext uri="{BB962C8B-B14F-4D97-AF65-F5344CB8AC3E}">
        <p14:creationId xmlns:p14="http://schemas.microsoft.com/office/powerpoint/2010/main" val="182891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a:t>
            </a:r>
          </a:p>
        </p:txBody>
      </p:sp>
      <p:grpSp>
        <p:nvGrpSpPr>
          <p:cNvPr id="6" name="Group 5">
            <a:extLst>
              <a:ext uri="{FF2B5EF4-FFF2-40B4-BE49-F238E27FC236}">
                <a16:creationId xmlns:a16="http://schemas.microsoft.com/office/drawing/2014/main" id="{39CDE489-9CCE-3447-8C53-035604707128}"/>
              </a:ext>
            </a:extLst>
          </p:cNvPr>
          <p:cNvGrpSpPr>
            <a:grpSpLocks noChangeAspect="1"/>
          </p:cNvGrpSpPr>
          <p:nvPr/>
        </p:nvGrpSpPr>
        <p:grpSpPr>
          <a:xfrm>
            <a:off x="290582" y="1571993"/>
            <a:ext cx="4281418" cy="2705100"/>
            <a:chOff x="3816065" y="834639"/>
            <a:chExt cx="5064423" cy="3199821"/>
          </a:xfrm>
        </p:grpSpPr>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7AFDAB-1CB1-6745-9F64-D0D9983489C6}"/>
              </a:ext>
            </a:extLst>
          </p:cNvPr>
          <p:cNvPicPr>
            <a:picLocks noChangeAspect="1"/>
          </p:cNvPicPr>
          <p:nvPr/>
        </p:nvPicPr>
        <p:blipFill>
          <a:blip r:embed="rId3"/>
          <a:stretch>
            <a:fillRect/>
          </a:stretch>
        </p:blipFill>
        <p:spPr>
          <a:xfrm>
            <a:off x="4769698" y="776515"/>
            <a:ext cx="3585889" cy="2176052"/>
          </a:xfrm>
          <a:prstGeom prst="rect">
            <a:avLst/>
          </a:prstGeom>
        </p:spPr>
      </p:pic>
      <p:pic>
        <p:nvPicPr>
          <p:cNvPr id="13" name="Picture 12">
            <a:extLst>
              <a:ext uri="{FF2B5EF4-FFF2-40B4-BE49-F238E27FC236}">
                <a16:creationId xmlns:a16="http://schemas.microsoft.com/office/drawing/2014/main" id="{AE2140B8-AB3C-204E-BF68-68DEB09E8BD3}"/>
              </a:ext>
            </a:extLst>
          </p:cNvPr>
          <p:cNvPicPr>
            <a:picLocks noChangeAspect="1"/>
          </p:cNvPicPr>
          <p:nvPr/>
        </p:nvPicPr>
        <p:blipFill>
          <a:blip r:embed="rId4"/>
          <a:stretch>
            <a:fillRect/>
          </a:stretch>
        </p:blipFill>
        <p:spPr>
          <a:xfrm>
            <a:off x="4759482" y="2924543"/>
            <a:ext cx="3596105" cy="2176052"/>
          </a:xfrm>
          <a:prstGeom prst="rect">
            <a:avLst/>
          </a:prstGeom>
        </p:spPr>
      </p:pic>
    </p:spTree>
    <p:extLst>
      <p:ext uri="{BB962C8B-B14F-4D97-AF65-F5344CB8AC3E}">
        <p14:creationId xmlns:p14="http://schemas.microsoft.com/office/powerpoint/2010/main" val="2843376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8" name="Picture 7">
            <a:extLst>
              <a:ext uri="{FF2B5EF4-FFF2-40B4-BE49-F238E27FC236}">
                <a16:creationId xmlns:a16="http://schemas.microsoft.com/office/drawing/2014/main" id="{DA3F13AA-5529-FE45-8AF3-CF892D393119}"/>
              </a:ext>
            </a:extLst>
          </p:cNvPr>
          <p:cNvPicPr>
            <a:picLocks noChangeAspect="1"/>
          </p:cNvPicPr>
          <p:nvPr/>
        </p:nvPicPr>
        <p:blipFill>
          <a:blip r:embed="rId2"/>
          <a:stretch>
            <a:fillRect/>
          </a:stretch>
        </p:blipFill>
        <p:spPr>
          <a:xfrm>
            <a:off x="1179603" y="3013131"/>
            <a:ext cx="3394654" cy="2130369"/>
          </a:xfrm>
          <a:prstGeom prst="rect">
            <a:avLst/>
          </a:prstGeom>
        </p:spPr>
      </p:pic>
      <p:pic>
        <p:nvPicPr>
          <p:cNvPr id="10" name="Picture 9">
            <a:extLst>
              <a:ext uri="{FF2B5EF4-FFF2-40B4-BE49-F238E27FC236}">
                <a16:creationId xmlns:a16="http://schemas.microsoft.com/office/drawing/2014/main" id="{B705E337-25B5-494A-B53F-624AB61865E9}"/>
              </a:ext>
            </a:extLst>
          </p:cNvPr>
          <p:cNvPicPr>
            <a:picLocks noChangeAspect="1"/>
          </p:cNvPicPr>
          <p:nvPr/>
        </p:nvPicPr>
        <p:blipFill>
          <a:blip r:embed="rId3"/>
          <a:stretch>
            <a:fillRect/>
          </a:stretch>
        </p:blipFill>
        <p:spPr>
          <a:xfrm>
            <a:off x="1179603" y="845442"/>
            <a:ext cx="3394654" cy="2130369"/>
          </a:xfrm>
          <a:prstGeom prst="rect">
            <a:avLst/>
          </a:prstGeom>
        </p:spPr>
      </p:pic>
      <p:sp>
        <p:nvSpPr>
          <p:cNvPr id="11" name="TextBox 10">
            <a:extLst>
              <a:ext uri="{FF2B5EF4-FFF2-40B4-BE49-F238E27FC236}">
                <a16:creationId xmlns:a16="http://schemas.microsoft.com/office/drawing/2014/main" id="{56E07859-D150-C241-99CC-E7F8372493E0}"/>
              </a:ext>
            </a:extLst>
          </p:cNvPr>
          <p:cNvSpPr txBox="1"/>
          <p:nvPr/>
        </p:nvSpPr>
        <p:spPr>
          <a:xfrm rot="16200000">
            <a:off x="56946" y="1590309"/>
            <a:ext cx="1709379" cy="369332"/>
          </a:xfrm>
          <a:prstGeom prst="rect">
            <a:avLst/>
          </a:prstGeom>
          <a:noFill/>
        </p:spPr>
        <p:txBody>
          <a:bodyPr wrap="none" rtlCol="0">
            <a:spAutoFit/>
          </a:bodyPr>
          <a:lstStyle/>
          <a:p>
            <a:r>
              <a:rPr lang="en-US" dirty="0"/>
              <a:t>All Observations</a:t>
            </a:r>
          </a:p>
        </p:txBody>
      </p:sp>
      <p:sp>
        <p:nvSpPr>
          <p:cNvPr id="12" name="TextBox 11">
            <a:extLst>
              <a:ext uri="{FF2B5EF4-FFF2-40B4-BE49-F238E27FC236}">
                <a16:creationId xmlns:a16="http://schemas.microsoft.com/office/drawing/2014/main" id="{BBFCC67E-6627-6A41-9254-D51C727292A9}"/>
              </a:ext>
            </a:extLst>
          </p:cNvPr>
          <p:cNvSpPr txBox="1"/>
          <p:nvPr/>
        </p:nvSpPr>
        <p:spPr>
          <a:xfrm rot="16200000">
            <a:off x="-127664" y="3810495"/>
            <a:ext cx="2038700" cy="369332"/>
          </a:xfrm>
          <a:prstGeom prst="rect">
            <a:avLst/>
          </a:prstGeom>
          <a:noFill/>
        </p:spPr>
        <p:txBody>
          <a:bodyPr wrap="none" rtlCol="0">
            <a:spAutoFit/>
          </a:bodyPr>
          <a:lstStyle/>
          <a:p>
            <a:r>
              <a:rPr lang="en-US" dirty="0"/>
              <a:t>Low </a:t>
            </a:r>
            <a:r>
              <a:rPr lang="en-US" i="1" dirty="0"/>
              <a:t>V</a:t>
            </a:r>
            <a:r>
              <a:rPr lang="en-US" dirty="0"/>
              <a:t> Observations</a:t>
            </a:r>
          </a:p>
        </p:txBody>
      </p:sp>
      <p:sp>
        <p:nvSpPr>
          <p:cNvPr id="13" name="TextBox 12">
            <a:extLst>
              <a:ext uri="{FF2B5EF4-FFF2-40B4-BE49-F238E27FC236}">
                <a16:creationId xmlns:a16="http://schemas.microsoft.com/office/drawing/2014/main" id="{CB6D5B7C-C379-1C40-83B4-ACB42B089BD4}"/>
              </a:ext>
            </a:extLst>
          </p:cNvPr>
          <p:cNvSpPr txBox="1"/>
          <p:nvPr/>
        </p:nvSpPr>
        <p:spPr>
          <a:xfrm>
            <a:off x="5044661" y="3578134"/>
            <a:ext cx="4099339" cy="923330"/>
          </a:xfrm>
          <a:prstGeom prst="rect">
            <a:avLst/>
          </a:prstGeom>
          <a:noFill/>
        </p:spPr>
        <p:txBody>
          <a:bodyPr wrap="square" rtlCol="0">
            <a:spAutoFit/>
          </a:bodyPr>
          <a:lstStyle/>
          <a:p>
            <a:r>
              <a:rPr lang="en-US" dirty="0"/>
              <a:t>Observed power production benefit from wake steering </a:t>
            </a:r>
            <a:r>
              <a:rPr lang="en-US" i="1" dirty="0"/>
              <a:t>doubled</a:t>
            </a:r>
            <a:r>
              <a:rPr lang="en-US" dirty="0"/>
              <a:t> by controlling for transient atmospheric conditions.</a:t>
            </a:r>
          </a:p>
        </p:txBody>
      </p:sp>
      <p:pic>
        <p:nvPicPr>
          <p:cNvPr id="15" name="Picture 14">
            <a:extLst>
              <a:ext uri="{FF2B5EF4-FFF2-40B4-BE49-F238E27FC236}">
                <a16:creationId xmlns:a16="http://schemas.microsoft.com/office/drawing/2014/main" id="{7F1A9033-6F38-6E42-B81C-ABE69E3E860A}"/>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2337860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9" name="Picture 8">
            <a:extLst>
              <a:ext uri="{FF2B5EF4-FFF2-40B4-BE49-F238E27FC236}">
                <a16:creationId xmlns:a16="http://schemas.microsoft.com/office/drawing/2014/main" id="{856D6BBB-BC75-BE40-B0E0-9870BB49BB12}"/>
              </a:ext>
            </a:extLst>
          </p:cNvPr>
          <p:cNvPicPr>
            <a:picLocks noChangeAspect="1"/>
          </p:cNvPicPr>
          <p:nvPr/>
        </p:nvPicPr>
        <p:blipFill rotWithShape="1">
          <a:blip r:embed="rId2"/>
          <a:srcRect b="35097"/>
          <a:stretch/>
        </p:blipFill>
        <p:spPr>
          <a:xfrm>
            <a:off x="618789" y="936936"/>
            <a:ext cx="3816088" cy="3771422"/>
          </a:xfrm>
          <a:prstGeom prst="rect">
            <a:avLst/>
          </a:prstGeom>
        </p:spPr>
      </p:pic>
      <p:pic>
        <p:nvPicPr>
          <p:cNvPr id="14" name="Picture 13">
            <a:extLst>
              <a:ext uri="{FF2B5EF4-FFF2-40B4-BE49-F238E27FC236}">
                <a16:creationId xmlns:a16="http://schemas.microsoft.com/office/drawing/2014/main" id="{AAAC6714-9FC6-5F45-B75B-F1E873A4454C}"/>
              </a:ext>
            </a:extLst>
          </p:cNvPr>
          <p:cNvPicPr>
            <a:picLocks noChangeAspect="1"/>
          </p:cNvPicPr>
          <p:nvPr/>
        </p:nvPicPr>
        <p:blipFill>
          <a:blip r:embed="rId3"/>
          <a:srcRect/>
          <a:stretch/>
        </p:blipFill>
        <p:spPr>
          <a:xfrm>
            <a:off x="4795103" y="2969007"/>
            <a:ext cx="3641877" cy="1794028"/>
          </a:xfrm>
          <a:prstGeom prst="rect">
            <a:avLst/>
          </a:prstGeom>
        </p:spPr>
      </p:pic>
      <p:pic>
        <p:nvPicPr>
          <p:cNvPr id="15" name="Picture 14">
            <a:extLst>
              <a:ext uri="{FF2B5EF4-FFF2-40B4-BE49-F238E27FC236}">
                <a16:creationId xmlns:a16="http://schemas.microsoft.com/office/drawing/2014/main" id="{E8C23224-396C-F44C-A292-231C97600F51}"/>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31485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A12-E250-8A46-B955-912BFB1B61F9}"/>
              </a:ext>
            </a:extLst>
          </p:cNvPr>
          <p:cNvSpPr>
            <a:spLocks noGrp="1"/>
          </p:cNvSpPr>
          <p:nvPr>
            <p:ph type="title"/>
          </p:nvPr>
        </p:nvSpPr>
        <p:spPr>
          <a:xfrm>
            <a:off x="457199" y="1"/>
            <a:ext cx="8236857" cy="673099"/>
          </a:xfrm>
        </p:spPr>
        <p:txBody>
          <a:bodyPr/>
          <a:lstStyle/>
          <a:p>
            <a:r>
              <a:rPr lang="en-US"/>
              <a:t>Cost for Renewables are Falling</a:t>
            </a:r>
            <a:endParaRPr lang="en-US" dirty="0"/>
          </a:p>
        </p:txBody>
      </p:sp>
      <p:graphicFrame>
        <p:nvGraphicFramePr>
          <p:cNvPr id="3" name="Chart 2">
            <a:extLst>
              <a:ext uri="{FF2B5EF4-FFF2-40B4-BE49-F238E27FC236}">
                <a16:creationId xmlns:a16="http://schemas.microsoft.com/office/drawing/2014/main" id="{3FA66897-69BB-6645-AC41-4112DCA628BB}"/>
              </a:ext>
            </a:extLst>
          </p:cNvPr>
          <p:cNvGraphicFramePr/>
          <p:nvPr/>
        </p:nvGraphicFramePr>
        <p:xfrm>
          <a:off x="457200" y="842691"/>
          <a:ext cx="8236856" cy="404771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8">
            <a:extLst>
              <a:ext uri="{FF2B5EF4-FFF2-40B4-BE49-F238E27FC236}">
                <a16:creationId xmlns:a16="http://schemas.microsoft.com/office/drawing/2014/main" id="{AC18E8B8-852B-8347-A58B-7386067A7C72}"/>
              </a:ext>
            </a:extLst>
          </p:cNvPr>
          <p:cNvSpPr txBox="1">
            <a:spLocks/>
          </p:cNvSpPr>
          <p:nvPr/>
        </p:nvSpPr>
        <p:spPr>
          <a:xfrm>
            <a:off x="2172287" y="974725"/>
            <a:ext cx="3390900" cy="15970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400" b="1" dirty="0">
                <a:solidFill>
                  <a:srgbClr val="000C14"/>
                </a:solidFill>
              </a:rPr>
              <a:t>Advanced energy technologies are providing real-world solutions by:</a:t>
            </a:r>
          </a:p>
          <a:p>
            <a:pPr marL="137160" indent="-137160">
              <a:spcBef>
                <a:spcPts val="500"/>
              </a:spcBef>
              <a:buFont typeface="Arial" panose="020B0604020202020204" pitchFamily="34" charset="0"/>
              <a:buChar char="•"/>
            </a:pPr>
            <a:r>
              <a:rPr lang="en-US" sz="1400" dirty="0">
                <a:solidFill>
                  <a:schemeClr val="accent6">
                    <a:lumMod val="50000"/>
                  </a:schemeClr>
                </a:solidFill>
              </a:rPr>
              <a:t>Becoming increasingly cost-competitive </a:t>
            </a:r>
          </a:p>
          <a:p>
            <a:pPr marL="137160" indent="-137160">
              <a:spcBef>
                <a:spcPts val="500"/>
              </a:spcBef>
              <a:buFont typeface="Arial" panose="020B0604020202020204" pitchFamily="34" charset="0"/>
              <a:buChar char="•"/>
            </a:pPr>
            <a:r>
              <a:rPr lang="en-US" sz="1400" dirty="0">
                <a:solidFill>
                  <a:schemeClr val="accent6">
                    <a:lumMod val="50000"/>
                  </a:schemeClr>
                </a:solidFill>
              </a:rPr>
              <a:t>Boosting the U.S. energy industry</a:t>
            </a:r>
          </a:p>
          <a:p>
            <a:pPr marL="137160" indent="-137160">
              <a:spcBef>
                <a:spcPts val="500"/>
              </a:spcBef>
              <a:buFont typeface="Arial" panose="020B0604020202020204" pitchFamily="34" charset="0"/>
              <a:buChar char="•"/>
            </a:pPr>
            <a:r>
              <a:rPr lang="en-US" sz="1400" dirty="0">
                <a:solidFill>
                  <a:schemeClr val="accent6">
                    <a:lumMod val="50000"/>
                  </a:schemeClr>
                </a:solidFill>
              </a:rPr>
              <a:t>Providing jobs for American workers</a:t>
            </a:r>
          </a:p>
        </p:txBody>
      </p:sp>
      <p:grpSp>
        <p:nvGrpSpPr>
          <p:cNvPr id="8" name="Group 7">
            <a:extLst>
              <a:ext uri="{FF2B5EF4-FFF2-40B4-BE49-F238E27FC236}">
                <a16:creationId xmlns:a16="http://schemas.microsoft.com/office/drawing/2014/main" id="{322B2EE3-B169-5248-A3F6-521647796D2A}"/>
              </a:ext>
            </a:extLst>
          </p:cNvPr>
          <p:cNvGrpSpPr/>
          <p:nvPr/>
        </p:nvGrpSpPr>
        <p:grpSpPr>
          <a:xfrm>
            <a:off x="5505904" y="947466"/>
            <a:ext cx="3282949" cy="1493157"/>
            <a:chOff x="5638800" y="947466"/>
            <a:chExt cx="3282949" cy="1493157"/>
          </a:xfrm>
        </p:grpSpPr>
        <p:graphicFrame>
          <p:nvGraphicFramePr>
            <p:cNvPr id="7" name="Chart 6">
              <a:extLst>
                <a:ext uri="{FF2B5EF4-FFF2-40B4-BE49-F238E27FC236}">
                  <a16:creationId xmlns:a16="http://schemas.microsoft.com/office/drawing/2014/main" id="{D2CCB2C9-C6B6-B64D-94F6-067E6192538C}"/>
                </a:ext>
              </a:extLst>
            </p:cNvPr>
            <p:cNvGraphicFramePr/>
            <p:nvPr/>
          </p:nvGraphicFramePr>
          <p:xfrm>
            <a:off x="5790880" y="947466"/>
            <a:ext cx="3130869" cy="149315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34F42E1-0C50-C046-8E15-2C4B63B0413C}"/>
                </a:ext>
              </a:extLst>
            </p:cNvPr>
            <p:cNvSpPr txBox="1"/>
            <p:nvPr/>
          </p:nvSpPr>
          <p:spPr>
            <a:xfrm>
              <a:off x="5638800" y="2225179"/>
              <a:ext cx="2814595" cy="215444"/>
            </a:xfrm>
            <a:prstGeom prst="rect">
              <a:avLst/>
            </a:prstGeom>
            <a:noFill/>
          </p:spPr>
          <p:txBody>
            <a:bodyPr wrap="square" rtlCol="0">
              <a:spAutoFit/>
            </a:bodyPr>
            <a:lstStyle/>
            <a:p>
              <a:pPr algn="ctr"/>
              <a:r>
                <a:rPr lang="en-US" sz="800" dirty="0"/>
                <a:t>2019 Xcel pricing for projects due to go online in 2023</a:t>
              </a:r>
            </a:p>
          </p:txBody>
        </p:sp>
      </p:grpSp>
      <p:sp>
        <p:nvSpPr>
          <p:cNvPr id="9" name="TextBox 8">
            <a:extLst>
              <a:ext uri="{FF2B5EF4-FFF2-40B4-BE49-F238E27FC236}">
                <a16:creationId xmlns:a16="http://schemas.microsoft.com/office/drawing/2014/main" id="{BE2C3F05-22C1-4B22-A7D4-F3B320B322A0}"/>
              </a:ext>
            </a:extLst>
          </p:cNvPr>
          <p:cNvSpPr txBox="1"/>
          <p:nvPr/>
        </p:nvSpPr>
        <p:spPr>
          <a:xfrm>
            <a:off x="5505904" y="4829166"/>
            <a:ext cx="2807037" cy="230832"/>
          </a:xfrm>
          <a:prstGeom prst="rect">
            <a:avLst/>
          </a:prstGeom>
          <a:noFill/>
        </p:spPr>
        <p:txBody>
          <a:bodyPr wrap="square">
            <a:spAutoFit/>
          </a:bodyPr>
          <a:lstStyle/>
          <a:p>
            <a:r>
              <a:rPr lang="en-US" sz="900" dirty="0">
                <a:latin typeface="Calibri" panose="020F0502020204030204" pitchFamily="34" charset="0"/>
                <a:ea typeface="Calibri" panose="020F0502020204030204" pitchFamily="34" charset="0"/>
              </a:rPr>
              <a:t>Source: </a:t>
            </a:r>
            <a:r>
              <a:rPr lang="en-US" sz="900" i="1" dirty="0">
                <a:latin typeface="Calibri" panose="020F0502020204030204" pitchFamily="34" charset="0"/>
                <a:ea typeface="Calibri" panose="020F0502020204030204" pitchFamily="34" charset="0"/>
              </a:rPr>
              <a:t>Lazard’s 2019 Levelized Cost of Energy Analysis</a:t>
            </a:r>
            <a:endParaRPr lang="en-US" sz="900" dirty="0"/>
          </a:p>
        </p:txBody>
      </p:sp>
    </p:spTree>
    <p:extLst>
      <p:ext uri="{BB962C8B-B14F-4D97-AF65-F5344CB8AC3E}">
        <p14:creationId xmlns:p14="http://schemas.microsoft.com/office/powerpoint/2010/main" val="6348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U.S. Energy Supply is Shifting</a:t>
            </a:r>
          </a:p>
          <a:p>
            <a:endParaRPr lang="en-US" dirty="0"/>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Renewable energy—not including hydropower—currently  produces 10% of the total U.S. electricity generation.  Within the next two years, this is expected to grow to 13%.</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693764" y="4873315"/>
            <a:ext cx="3748178"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sz="800" dirty="0">
                <a:solidFill>
                  <a:srgbClr val="333333"/>
                </a:solidFill>
              </a:rPr>
              <a:t>Source:  United States Energy Information Agency, </a:t>
            </a:r>
            <a:r>
              <a:rPr lang="en-US" sz="800" i="1" dirty="0">
                <a:solidFill>
                  <a:srgbClr val="333333"/>
                </a:solidFill>
              </a:rPr>
              <a:t>Today in Energy, </a:t>
            </a:r>
            <a:r>
              <a:rPr lang="en-US" sz="800" dirty="0">
                <a:solidFill>
                  <a:srgbClr val="333333"/>
                </a:solidFill>
              </a:rPr>
              <a:t>18 January 2019</a:t>
            </a:r>
          </a:p>
        </p:txBody>
      </p:sp>
      <p:grpSp>
        <p:nvGrpSpPr>
          <p:cNvPr id="113" name="Group 112">
            <a:extLst>
              <a:ext uri="{FF2B5EF4-FFF2-40B4-BE49-F238E27FC236}">
                <a16:creationId xmlns:a16="http://schemas.microsoft.com/office/drawing/2014/main" id="{E77BDEF9-0104-0B4E-81DC-B807F83F1597}"/>
              </a:ext>
            </a:extLst>
          </p:cNvPr>
          <p:cNvGrpSpPr/>
          <p:nvPr/>
        </p:nvGrpSpPr>
        <p:grpSpPr>
          <a:xfrm>
            <a:off x="3554341" y="210207"/>
            <a:ext cx="5277730" cy="4339782"/>
            <a:chOff x="4055129" y="133158"/>
            <a:chExt cx="4966792" cy="4718154"/>
          </a:xfrm>
        </p:grpSpPr>
        <p:sp>
          <p:nvSpPr>
            <p:cNvPr id="114" name="TextBox 113">
              <a:extLst>
                <a:ext uri="{FF2B5EF4-FFF2-40B4-BE49-F238E27FC236}">
                  <a16:creationId xmlns:a16="http://schemas.microsoft.com/office/drawing/2014/main" id="{4BD03D41-A3EE-D84C-91C9-D33B8F42AA95}"/>
                </a:ext>
              </a:extLst>
            </p:cNvPr>
            <p:cNvSpPr txBox="1"/>
            <p:nvPr/>
          </p:nvSpPr>
          <p:spPr>
            <a:xfrm>
              <a:off x="4055129" y="596783"/>
              <a:ext cx="381836" cy="220573"/>
            </a:xfrm>
            <a:prstGeom prst="rect">
              <a:avLst/>
            </a:prstGeom>
            <a:noFill/>
          </p:spPr>
          <p:txBody>
            <a:bodyPr wrap="none" rtlCol="0">
              <a:spAutoFit/>
            </a:bodyPr>
            <a:lstStyle/>
            <a:p>
              <a:pPr algn="r">
                <a:lnSpc>
                  <a:spcPts val="1000"/>
                </a:lnSpc>
              </a:pPr>
              <a:r>
                <a:rPr lang="en-US" sz="900" dirty="0"/>
                <a:t>50%</a:t>
              </a:r>
            </a:p>
          </p:txBody>
        </p:sp>
        <p:sp>
          <p:nvSpPr>
            <p:cNvPr id="115" name="TextBox 114">
              <a:extLst>
                <a:ext uri="{FF2B5EF4-FFF2-40B4-BE49-F238E27FC236}">
                  <a16:creationId xmlns:a16="http://schemas.microsoft.com/office/drawing/2014/main" id="{4C47104E-07D3-7440-9CBC-7631C96AFBE4}"/>
                </a:ext>
              </a:extLst>
            </p:cNvPr>
            <p:cNvSpPr txBox="1"/>
            <p:nvPr/>
          </p:nvSpPr>
          <p:spPr>
            <a:xfrm>
              <a:off x="4055129" y="983832"/>
              <a:ext cx="381836" cy="220573"/>
            </a:xfrm>
            <a:prstGeom prst="rect">
              <a:avLst/>
            </a:prstGeom>
            <a:noFill/>
          </p:spPr>
          <p:txBody>
            <a:bodyPr wrap="none" rtlCol="0">
              <a:spAutoFit/>
            </a:bodyPr>
            <a:lstStyle/>
            <a:p>
              <a:pPr algn="r">
                <a:lnSpc>
                  <a:spcPts val="1000"/>
                </a:lnSpc>
              </a:pPr>
              <a:r>
                <a:rPr lang="en-US" sz="900" dirty="0"/>
                <a:t>45%</a:t>
              </a:r>
            </a:p>
          </p:txBody>
        </p:sp>
        <p:sp>
          <p:nvSpPr>
            <p:cNvPr id="116" name="TextBox 115">
              <a:extLst>
                <a:ext uri="{FF2B5EF4-FFF2-40B4-BE49-F238E27FC236}">
                  <a16:creationId xmlns:a16="http://schemas.microsoft.com/office/drawing/2014/main" id="{005DBD36-B927-1F4D-9DFD-7C325DFE3EC6}"/>
                </a:ext>
              </a:extLst>
            </p:cNvPr>
            <p:cNvSpPr txBox="1"/>
            <p:nvPr/>
          </p:nvSpPr>
          <p:spPr>
            <a:xfrm>
              <a:off x="4055129" y="1366041"/>
              <a:ext cx="381836" cy="220573"/>
            </a:xfrm>
            <a:prstGeom prst="rect">
              <a:avLst/>
            </a:prstGeom>
            <a:noFill/>
          </p:spPr>
          <p:txBody>
            <a:bodyPr wrap="none" rtlCol="0">
              <a:spAutoFit/>
            </a:bodyPr>
            <a:lstStyle/>
            <a:p>
              <a:pPr algn="r">
                <a:lnSpc>
                  <a:spcPts val="1000"/>
                </a:lnSpc>
              </a:pPr>
              <a:r>
                <a:rPr lang="en-US" sz="900" dirty="0"/>
                <a:t>40%</a:t>
              </a:r>
            </a:p>
          </p:txBody>
        </p:sp>
        <p:sp>
          <p:nvSpPr>
            <p:cNvPr id="117" name="TextBox 116">
              <a:extLst>
                <a:ext uri="{FF2B5EF4-FFF2-40B4-BE49-F238E27FC236}">
                  <a16:creationId xmlns:a16="http://schemas.microsoft.com/office/drawing/2014/main" id="{029FF197-73C0-EF44-A996-625BB3CE6027}"/>
                </a:ext>
              </a:extLst>
            </p:cNvPr>
            <p:cNvSpPr txBox="1"/>
            <p:nvPr/>
          </p:nvSpPr>
          <p:spPr>
            <a:xfrm>
              <a:off x="4055129" y="1766990"/>
              <a:ext cx="381836" cy="220573"/>
            </a:xfrm>
            <a:prstGeom prst="rect">
              <a:avLst/>
            </a:prstGeom>
            <a:noFill/>
          </p:spPr>
          <p:txBody>
            <a:bodyPr wrap="none" rtlCol="0">
              <a:spAutoFit/>
            </a:bodyPr>
            <a:lstStyle/>
            <a:p>
              <a:pPr algn="r">
                <a:lnSpc>
                  <a:spcPts val="1000"/>
                </a:lnSpc>
              </a:pPr>
              <a:r>
                <a:rPr lang="en-US" sz="900" dirty="0"/>
                <a:t>35%</a:t>
              </a:r>
            </a:p>
          </p:txBody>
        </p:sp>
        <p:sp>
          <p:nvSpPr>
            <p:cNvPr id="118" name="TextBox 117">
              <a:extLst>
                <a:ext uri="{FF2B5EF4-FFF2-40B4-BE49-F238E27FC236}">
                  <a16:creationId xmlns:a16="http://schemas.microsoft.com/office/drawing/2014/main" id="{C6A1B734-97D1-CC4A-A25E-E6A2EC8091AB}"/>
                </a:ext>
              </a:extLst>
            </p:cNvPr>
            <p:cNvSpPr txBox="1"/>
            <p:nvPr/>
          </p:nvSpPr>
          <p:spPr>
            <a:xfrm>
              <a:off x="4055129" y="2147087"/>
              <a:ext cx="381836" cy="220573"/>
            </a:xfrm>
            <a:prstGeom prst="rect">
              <a:avLst/>
            </a:prstGeom>
            <a:noFill/>
          </p:spPr>
          <p:txBody>
            <a:bodyPr wrap="none" rtlCol="0">
              <a:spAutoFit/>
            </a:bodyPr>
            <a:lstStyle/>
            <a:p>
              <a:pPr algn="r">
                <a:lnSpc>
                  <a:spcPts val="1000"/>
                </a:lnSpc>
              </a:pPr>
              <a:r>
                <a:rPr lang="en-US" sz="900" dirty="0"/>
                <a:t>30%</a:t>
              </a:r>
            </a:p>
          </p:txBody>
        </p:sp>
        <p:sp>
          <p:nvSpPr>
            <p:cNvPr id="119" name="TextBox 118">
              <a:extLst>
                <a:ext uri="{FF2B5EF4-FFF2-40B4-BE49-F238E27FC236}">
                  <a16:creationId xmlns:a16="http://schemas.microsoft.com/office/drawing/2014/main" id="{73E846F6-5101-6340-AB70-97338A6BCE50}"/>
                </a:ext>
              </a:extLst>
            </p:cNvPr>
            <p:cNvSpPr txBox="1"/>
            <p:nvPr/>
          </p:nvSpPr>
          <p:spPr>
            <a:xfrm>
              <a:off x="4055129" y="2527184"/>
              <a:ext cx="381836" cy="220573"/>
            </a:xfrm>
            <a:prstGeom prst="rect">
              <a:avLst/>
            </a:prstGeom>
            <a:noFill/>
          </p:spPr>
          <p:txBody>
            <a:bodyPr wrap="none" rtlCol="0">
              <a:spAutoFit/>
            </a:bodyPr>
            <a:lstStyle/>
            <a:p>
              <a:pPr algn="r">
                <a:lnSpc>
                  <a:spcPts val="1000"/>
                </a:lnSpc>
              </a:pPr>
              <a:r>
                <a:rPr lang="en-US" sz="900" dirty="0"/>
                <a:t>25%</a:t>
              </a:r>
            </a:p>
          </p:txBody>
        </p:sp>
        <p:sp>
          <p:nvSpPr>
            <p:cNvPr id="120" name="TextBox 119">
              <a:extLst>
                <a:ext uri="{FF2B5EF4-FFF2-40B4-BE49-F238E27FC236}">
                  <a16:creationId xmlns:a16="http://schemas.microsoft.com/office/drawing/2014/main" id="{846113B3-A6FB-4B48-A9D7-958BDC422797}"/>
                </a:ext>
              </a:extLst>
            </p:cNvPr>
            <p:cNvSpPr txBox="1"/>
            <p:nvPr/>
          </p:nvSpPr>
          <p:spPr>
            <a:xfrm>
              <a:off x="4055129" y="2935086"/>
              <a:ext cx="381836" cy="220573"/>
            </a:xfrm>
            <a:prstGeom prst="rect">
              <a:avLst/>
            </a:prstGeom>
            <a:noFill/>
          </p:spPr>
          <p:txBody>
            <a:bodyPr wrap="none" rtlCol="0">
              <a:spAutoFit/>
            </a:bodyPr>
            <a:lstStyle/>
            <a:p>
              <a:pPr algn="r">
                <a:lnSpc>
                  <a:spcPts val="1000"/>
                </a:lnSpc>
              </a:pPr>
              <a:r>
                <a:rPr lang="en-US" sz="900" dirty="0"/>
                <a:t>20%</a:t>
              </a:r>
            </a:p>
          </p:txBody>
        </p:sp>
        <p:sp>
          <p:nvSpPr>
            <p:cNvPr id="121" name="TextBox 120">
              <a:extLst>
                <a:ext uri="{FF2B5EF4-FFF2-40B4-BE49-F238E27FC236}">
                  <a16:creationId xmlns:a16="http://schemas.microsoft.com/office/drawing/2014/main" id="{9D4205B7-CA2D-A441-9DC2-E9F8B5E3D3DF}"/>
                </a:ext>
              </a:extLst>
            </p:cNvPr>
            <p:cNvSpPr txBox="1"/>
            <p:nvPr/>
          </p:nvSpPr>
          <p:spPr>
            <a:xfrm>
              <a:off x="4055129" y="3315181"/>
              <a:ext cx="381836" cy="220573"/>
            </a:xfrm>
            <a:prstGeom prst="rect">
              <a:avLst/>
            </a:prstGeom>
            <a:noFill/>
          </p:spPr>
          <p:txBody>
            <a:bodyPr wrap="none" rtlCol="0">
              <a:spAutoFit/>
            </a:bodyPr>
            <a:lstStyle/>
            <a:p>
              <a:pPr algn="r">
                <a:lnSpc>
                  <a:spcPts val="1000"/>
                </a:lnSpc>
              </a:pPr>
              <a:r>
                <a:rPr lang="en-US" sz="900" dirty="0"/>
                <a:t>15%</a:t>
              </a:r>
            </a:p>
          </p:txBody>
        </p:sp>
        <p:sp>
          <p:nvSpPr>
            <p:cNvPr id="122" name="TextBox 121">
              <a:extLst>
                <a:ext uri="{FF2B5EF4-FFF2-40B4-BE49-F238E27FC236}">
                  <a16:creationId xmlns:a16="http://schemas.microsoft.com/office/drawing/2014/main" id="{FF7C98D0-E6C9-AC44-A224-0DCEBC7A8C00}"/>
                </a:ext>
              </a:extLst>
            </p:cNvPr>
            <p:cNvSpPr txBox="1"/>
            <p:nvPr/>
          </p:nvSpPr>
          <p:spPr>
            <a:xfrm>
              <a:off x="4055129" y="3695278"/>
              <a:ext cx="381836" cy="220573"/>
            </a:xfrm>
            <a:prstGeom prst="rect">
              <a:avLst/>
            </a:prstGeom>
            <a:noFill/>
          </p:spPr>
          <p:txBody>
            <a:bodyPr wrap="none" rtlCol="0">
              <a:spAutoFit/>
            </a:bodyPr>
            <a:lstStyle/>
            <a:p>
              <a:pPr algn="r">
                <a:lnSpc>
                  <a:spcPts val="1000"/>
                </a:lnSpc>
              </a:pPr>
              <a:r>
                <a:rPr lang="en-US" sz="900" dirty="0"/>
                <a:t>10%</a:t>
              </a:r>
            </a:p>
          </p:txBody>
        </p:sp>
        <p:sp>
          <p:nvSpPr>
            <p:cNvPr id="123" name="TextBox 122">
              <a:extLst>
                <a:ext uri="{FF2B5EF4-FFF2-40B4-BE49-F238E27FC236}">
                  <a16:creationId xmlns:a16="http://schemas.microsoft.com/office/drawing/2014/main" id="{C7DB8D50-4E4F-394F-B48D-6523BB145D9D}"/>
                </a:ext>
              </a:extLst>
            </p:cNvPr>
            <p:cNvSpPr txBox="1"/>
            <p:nvPr/>
          </p:nvSpPr>
          <p:spPr>
            <a:xfrm>
              <a:off x="4112837" y="4089277"/>
              <a:ext cx="324128" cy="220573"/>
            </a:xfrm>
            <a:prstGeom prst="rect">
              <a:avLst/>
            </a:prstGeom>
            <a:noFill/>
          </p:spPr>
          <p:txBody>
            <a:bodyPr wrap="none" rtlCol="0">
              <a:spAutoFit/>
            </a:bodyPr>
            <a:lstStyle/>
            <a:p>
              <a:pPr algn="r">
                <a:lnSpc>
                  <a:spcPts val="1000"/>
                </a:lnSpc>
              </a:pPr>
              <a:r>
                <a:rPr lang="en-US" sz="900" dirty="0"/>
                <a:t>5%</a:t>
              </a:r>
            </a:p>
          </p:txBody>
        </p:sp>
        <p:sp>
          <p:nvSpPr>
            <p:cNvPr id="124" name="TextBox 123">
              <a:extLst>
                <a:ext uri="{FF2B5EF4-FFF2-40B4-BE49-F238E27FC236}">
                  <a16:creationId xmlns:a16="http://schemas.microsoft.com/office/drawing/2014/main" id="{ED0957BA-65AF-5343-BC46-A3DFFD6C6114}"/>
                </a:ext>
              </a:extLst>
            </p:cNvPr>
            <p:cNvSpPr txBox="1"/>
            <p:nvPr/>
          </p:nvSpPr>
          <p:spPr>
            <a:xfrm>
              <a:off x="4112837" y="4486001"/>
              <a:ext cx="324128" cy="220573"/>
            </a:xfrm>
            <a:prstGeom prst="rect">
              <a:avLst/>
            </a:prstGeom>
            <a:noFill/>
          </p:spPr>
          <p:txBody>
            <a:bodyPr wrap="none" rtlCol="0">
              <a:spAutoFit/>
            </a:bodyPr>
            <a:lstStyle/>
            <a:p>
              <a:pPr algn="r">
                <a:lnSpc>
                  <a:spcPts val="1000"/>
                </a:lnSpc>
              </a:pPr>
              <a:r>
                <a:rPr lang="en-US" sz="900" dirty="0"/>
                <a:t>0%</a:t>
              </a:r>
            </a:p>
          </p:txBody>
        </p:sp>
        <p:sp>
          <p:nvSpPr>
            <p:cNvPr id="125" name="TextBox 124">
              <a:extLst>
                <a:ext uri="{FF2B5EF4-FFF2-40B4-BE49-F238E27FC236}">
                  <a16:creationId xmlns:a16="http://schemas.microsoft.com/office/drawing/2014/main" id="{292759CA-D01D-EA47-AF4A-F16B4E5CAD7C}"/>
                </a:ext>
              </a:extLst>
            </p:cNvPr>
            <p:cNvSpPr txBox="1"/>
            <p:nvPr/>
          </p:nvSpPr>
          <p:spPr>
            <a:xfrm>
              <a:off x="4230723" y="4630739"/>
              <a:ext cx="415498" cy="220573"/>
            </a:xfrm>
            <a:prstGeom prst="rect">
              <a:avLst/>
            </a:prstGeom>
            <a:noFill/>
          </p:spPr>
          <p:txBody>
            <a:bodyPr wrap="none" rtlCol="0">
              <a:spAutoFit/>
            </a:bodyPr>
            <a:lstStyle/>
            <a:p>
              <a:pPr algn="ctr">
                <a:lnSpc>
                  <a:spcPts val="1000"/>
                </a:lnSpc>
              </a:pPr>
              <a:r>
                <a:rPr lang="en-US" sz="900" dirty="0"/>
                <a:t>2010</a:t>
              </a:r>
            </a:p>
          </p:txBody>
        </p:sp>
        <p:sp>
          <p:nvSpPr>
            <p:cNvPr id="126" name="TextBox 125">
              <a:extLst>
                <a:ext uri="{FF2B5EF4-FFF2-40B4-BE49-F238E27FC236}">
                  <a16:creationId xmlns:a16="http://schemas.microsoft.com/office/drawing/2014/main" id="{35B53794-DC47-2449-BDC0-B06EFFA61CA1}"/>
                </a:ext>
              </a:extLst>
            </p:cNvPr>
            <p:cNvSpPr txBox="1"/>
            <p:nvPr/>
          </p:nvSpPr>
          <p:spPr>
            <a:xfrm>
              <a:off x="4908057" y="4630739"/>
              <a:ext cx="415498" cy="220573"/>
            </a:xfrm>
            <a:prstGeom prst="rect">
              <a:avLst/>
            </a:prstGeom>
            <a:noFill/>
          </p:spPr>
          <p:txBody>
            <a:bodyPr wrap="none" rtlCol="0">
              <a:spAutoFit/>
            </a:bodyPr>
            <a:lstStyle/>
            <a:p>
              <a:pPr algn="ctr">
                <a:lnSpc>
                  <a:spcPts val="1000"/>
                </a:lnSpc>
              </a:pPr>
              <a:r>
                <a:rPr lang="en-US" sz="900" dirty="0"/>
                <a:t>2012</a:t>
              </a:r>
            </a:p>
          </p:txBody>
        </p:sp>
        <p:sp>
          <p:nvSpPr>
            <p:cNvPr id="127" name="TextBox 126">
              <a:extLst>
                <a:ext uri="{FF2B5EF4-FFF2-40B4-BE49-F238E27FC236}">
                  <a16:creationId xmlns:a16="http://schemas.microsoft.com/office/drawing/2014/main" id="{3ADFFF01-71B6-3945-9CC6-F0B20DDBEA3D}"/>
                </a:ext>
              </a:extLst>
            </p:cNvPr>
            <p:cNvSpPr txBox="1"/>
            <p:nvPr/>
          </p:nvSpPr>
          <p:spPr>
            <a:xfrm>
              <a:off x="5691829" y="4630739"/>
              <a:ext cx="415499" cy="220573"/>
            </a:xfrm>
            <a:prstGeom prst="rect">
              <a:avLst/>
            </a:prstGeom>
            <a:noFill/>
          </p:spPr>
          <p:txBody>
            <a:bodyPr wrap="none" rtlCol="0">
              <a:spAutoFit/>
            </a:bodyPr>
            <a:lstStyle/>
            <a:p>
              <a:pPr algn="ctr">
                <a:lnSpc>
                  <a:spcPts val="1000"/>
                </a:lnSpc>
              </a:pPr>
              <a:r>
                <a:rPr lang="en-US" sz="900" dirty="0"/>
                <a:t>2014</a:t>
              </a:r>
            </a:p>
          </p:txBody>
        </p:sp>
        <p:sp>
          <p:nvSpPr>
            <p:cNvPr id="128" name="TextBox 127">
              <a:extLst>
                <a:ext uri="{FF2B5EF4-FFF2-40B4-BE49-F238E27FC236}">
                  <a16:creationId xmlns:a16="http://schemas.microsoft.com/office/drawing/2014/main" id="{353FA74D-FCDD-CD41-9303-FE5DEBA6F6CF}"/>
                </a:ext>
              </a:extLst>
            </p:cNvPr>
            <p:cNvSpPr txBox="1"/>
            <p:nvPr/>
          </p:nvSpPr>
          <p:spPr>
            <a:xfrm>
              <a:off x="6475600" y="4630739"/>
              <a:ext cx="415499" cy="220573"/>
            </a:xfrm>
            <a:prstGeom prst="rect">
              <a:avLst/>
            </a:prstGeom>
            <a:noFill/>
          </p:spPr>
          <p:txBody>
            <a:bodyPr wrap="none" rtlCol="0">
              <a:spAutoFit/>
            </a:bodyPr>
            <a:lstStyle/>
            <a:p>
              <a:pPr algn="ctr">
                <a:lnSpc>
                  <a:spcPts val="1000"/>
                </a:lnSpc>
              </a:pPr>
              <a:r>
                <a:rPr lang="en-US" sz="900" dirty="0"/>
                <a:t>2016</a:t>
              </a:r>
            </a:p>
          </p:txBody>
        </p:sp>
        <p:sp>
          <p:nvSpPr>
            <p:cNvPr id="129" name="TextBox 128">
              <a:extLst>
                <a:ext uri="{FF2B5EF4-FFF2-40B4-BE49-F238E27FC236}">
                  <a16:creationId xmlns:a16="http://schemas.microsoft.com/office/drawing/2014/main" id="{9472E9BE-C1E2-5042-BFD8-C62C2784C3C2}"/>
                </a:ext>
              </a:extLst>
            </p:cNvPr>
            <p:cNvSpPr txBox="1"/>
            <p:nvPr/>
          </p:nvSpPr>
          <p:spPr>
            <a:xfrm>
              <a:off x="7254533" y="4630739"/>
              <a:ext cx="415499" cy="220573"/>
            </a:xfrm>
            <a:prstGeom prst="rect">
              <a:avLst/>
            </a:prstGeom>
            <a:noFill/>
          </p:spPr>
          <p:txBody>
            <a:bodyPr wrap="none" rtlCol="0">
              <a:spAutoFit/>
            </a:bodyPr>
            <a:lstStyle/>
            <a:p>
              <a:pPr algn="ctr">
                <a:lnSpc>
                  <a:spcPts val="1000"/>
                </a:lnSpc>
              </a:pPr>
              <a:r>
                <a:rPr lang="en-US" sz="900" dirty="0"/>
                <a:t>2018</a:t>
              </a:r>
            </a:p>
          </p:txBody>
        </p:sp>
        <p:sp>
          <p:nvSpPr>
            <p:cNvPr id="130" name="TextBox 129">
              <a:extLst>
                <a:ext uri="{FF2B5EF4-FFF2-40B4-BE49-F238E27FC236}">
                  <a16:creationId xmlns:a16="http://schemas.microsoft.com/office/drawing/2014/main" id="{FF6C771A-485D-4544-B232-F99CF9DD0F2C}"/>
                </a:ext>
              </a:extLst>
            </p:cNvPr>
            <p:cNvSpPr txBox="1"/>
            <p:nvPr/>
          </p:nvSpPr>
          <p:spPr>
            <a:xfrm>
              <a:off x="8040493" y="4630739"/>
              <a:ext cx="415499" cy="220573"/>
            </a:xfrm>
            <a:prstGeom prst="rect">
              <a:avLst/>
            </a:prstGeom>
            <a:noFill/>
          </p:spPr>
          <p:txBody>
            <a:bodyPr wrap="none" rtlCol="0">
              <a:spAutoFit/>
            </a:bodyPr>
            <a:lstStyle/>
            <a:p>
              <a:pPr algn="ctr">
                <a:lnSpc>
                  <a:spcPts val="1000"/>
                </a:lnSpc>
              </a:pPr>
              <a:r>
                <a:rPr lang="en-US" sz="900" dirty="0"/>
                <a:t>2020</a:t>
              </a:r>
            </a:p>
          </p:txBody>
        </p:sp>
        <p:sp>
          <p:nvSpPr>
            <p:cNvPr id="131" name="TextBox 130">
              <a:extLst>
                <a:ext uri="{FF2B5EF4-FFF2-40B4-BE49-F238E27FC236}">
                  <a16:creationId xmlns:a16="http://schemas.microsoft.com/office/drawing/2014/main" id="{BC2C0909-4552-E24B-A3A6-721D3D2B1E56}"/>
                </a:ext>
              </a:extLst>
            </p:cNvPr>
            <p:cNvSpPr txBox="1"/>
            <p:nvPr/>
          </p:nvSpPr>
          <p:spPr>
            <a:xfrm>
              <a:off x="4807117" y="133158"/>
              <a:ext cx="3156634" cy="392095"/>
            </a:xfrm>
            <a:prstGeom prst="rect">
              <a:avLst/>
            </a:prstGeom>
            <a:noFill/>
          </p:spPr>
          <p:txBody>
            <a:bodyPr wrap="none" rtlCol="0">
              <a:spAutoFit/>
            </a:bodyPr>
            <a:lstStyle/>
            <a:p>
              <a:pPr algn="ctr">
                <a:lnSpc>
                  <a:spcPts val="1200"/>
                </a:lnSpc>
              </a:pPr>
              <a:r>
                <a:rPr lang="en-US" sz="1050" dirty="0"/>
                <a:t>U.S. Electric Generation by Energy Source (2010-2020)</a:t>
              </a:r>
            </a:p>
            <a:p>
              <a:pPr algn="ctr">
                <a:lnSpc>
                  <a:spcPts val="1200"/>
                </a:lnSpc>
              </a:pPr>
              <a:r>
                <a:rPr lang="en-US" sz="900" dirty="0"/>
                <a:t>Share of Generation</a:t>
              </a:r>
            </a:p>
          </p:txBody>
        </p:sp>
        <p:sp>
          <p:nvSpPr>
            <p:cNvPr id="132" name="TextBox 131">
              <a:extLst>
                <a:ext uri="{FF2B5EF4-FFF2-40B4-BE49-F238E27FC236}">
                  <a16:creationId xmlns:a16="http://schemas.microsoft.com/office/drawing/2014/main" id="{C6CF2AF7-E342-3E43-8B67-25AA6840DB98}"/>
                </a:ext>
              </a:extLst>
            </p:cNvPr>
            <p:cNvSpPr txBox="1"/>
            <p:nvPr/>
          </p:nvSpPr>
          <p:spPr>
            <a:xfrm>
              <a:off x="7381750" y="507380"/>
              <a:ext cx="582211" cy="220573"/>
            </a:xfrm>
            <a:prstGeom prst="rect">
              <a:avLst/>
            </a:prstGeom>
            <a:noFill/>
          </p:spPr>
          <p:txBody>
            <a:bodyPr wrap="none" rtlCol="0">
              <a:spAutoFit/>
            </a:bodyPr>
            <a:lstStyle/>
            <a:p>
              <a:pPr>
                <a:lnSpc>
                  <a:spcPts val="1000"/>
                </a:lnSpc>
              </a:pPr>
              <a:r>
                <a:rPr lang="en-US" sz="900" dirty="0"/>
                <a:t>Forecast</a:t>
              </a:r>
            </a:p>
          </p:txBody>
        </p:sp>
        <p:cxnSp>
          <p:nvCxnSpPr>
            <p:cNvPr id="133" name="Straight Connector 132">
              <a:extLst>
                <a:ext uri="{FF2B5EF4-FFF2-40B4-BE49-F238E27FC236}">
                  <a16:creationId xmlns:a16="http://schemas.microsoft.com/office/drawing/2014/main" id="{B76641E3-400F-3C47-94A8-6999DEDF5547}"/>
                </a:ext>
              </a:extLst>
            </p:cNvPr>
            <p:cNvCxnSpPr>
              <a:cxnSpLocks/>
            </p:cNvCxnSpPr>
            <p:nvPr/>
          </p:nvCxnSpPr>
          <p:spPr>
            <a:xfrm>
              <a:off x="4420316" y="70365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AF6CE4C0-E8B4-2E4E-AB30-67A9C5C07E6B}"/>
                </a:ext>
              </a:extLst>
            </p:cNvPr>
            <p:cNvCxnSpPr>
              <a:cxnSpLocks/>
            </p:cNvCxnSpPr>
            <p:nvPr/>
          </p:nvCxnSpPr>
          <p:spPr>
            <a:xfrm>
              <a:off x="4420316" y="1090699"/>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C7DB29A-7A81-7E4F-B310-99FE682C5A0F}"/>
                </a:ext>
              </a:extLst>
            </p:cNvPr>
            <p:cNvCxnSpPr>
              <a:cxnSpLocks/>
            </p:cNvCxnSpPr>
            <p:nvPr/>
          </p:nvCxnSpPr>
          <p:spPr>
            <a:xfrm>
              <a:off x="4420316" y="1477746"/>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D8522827-B2CA-084D-BEED-9D327CE6C962}"/>
                </a:ext>
              </a:extLst>
            </p:cNvPr>
            <p:cNvCxnSpPr>
              <a:cxnSpLocks/>
            </p:cNvCxnSpPr>
            <p:nvPr/>
          </p:nvCxnSpPr>
          <p:spPr>
            <a:xfrm>
              <a:off x="4420316" y="186963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6BEF925-C548-9546-96DE-F573B7043408}"/>
                </a:ext>
              </a:extLst>
            </p:cNvPr>
            <p:cNvCxnSpPr>
              <a:cxnSpLocks/>
            </p:cNvCxnSpPr>
            <p:nvPr/>
          </p:nvCxnSpPr>
          <p:spPr>
            <a:xfrm>
              <a:off x="4420316" y="2251841"/>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C158ADD-F3C4-954F-9DFF-6A967F41D860}"/>
                </a:ext>
              </a:extLst>
            </p:cNvPr>
            <p:cNvCxnSpPr>
              <a:cxnSpLocks/>
            </p:cNvCxnSpPr>
            <p:nvPr/>
          </p:nvCxnSpPr>
          <p:spPr>
            <a:xfrm>
              <a:off x="4420316" y="2643727"/>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11C2AE73-5F17-5F4C-9D76-CC3236FE402B}"/>
                </a:ext>
              </a:extLst>
            </p:cNvPr>
            <p:cNvCxnSpPr>
              <a:cxnSpLocks/>
            </p:cNvCxnSpPr>
            <p:nvPr/>
          </p:nvCxnSpPr>
          <p:spPr>
            <a:xfrm>
              <a:off x="4420316" y="3030775"/>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1EAE33D-2CAF-3048-BFCC-384E11834EF9}"/>
                </a:ext>
              </a:extLst>
            </p:cNvPr>
            <p:cNvCxnSpPr>
              <a:cxnSpLocks/>
            </p:cNvCxnSpPr>
            <p:nvPr/>
          </p:nvCxnSpPr>
          <p:spPr>
            <a:xfrm>
              <a:off x="4420316" y="341782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E7A4CCA4-80A8-6A4A-94D2-93C546A2E52C}"/>
                </a:ext>
              </a:extLst>
            </p:cNvPr>
            <p:cNvCxnSpPr>
              <a:cxnSpLocks/>
            </p:cNvCxnSpPr>
            <p:nvPr/>
          </p:nvCxnSpPr>
          <p:spPr>
            <a:xfrm>
              <a:off x="4420316" y="3804870"/>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EB44BDB-2C43-A440-B7CE-D46A76035F8D}"/>
                </a:ext>
              </a:extLst>
            </p:cNvPr>
            <p:cNvCxnSpPr>
              <a:cxnSpLocks/>
            </p:cNvCxnSpPr>
            <p:nvPr/>
          </p:nvCxnSpPr>
          <p:spPr>
            <a:xfrm>
              <a:off x="4420316" y="4191918"/>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245579F-348C-A441-8866-48B8848FB3DE}"/>
                </a:ext>
              </a:extLst>
            </p:cNvPr>
            <p:cNvCxnSpPr>
              <a:cxnSpLocks/>
            </p:cNvCxnSpPr>
            <p:nvPr/>
          </p:nvCxnSpPr>
          <p:spPr>
            <a:xfrm>
              <a:off x="4420316" y="4583803"/>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0A53E82-8406-0B4E-BADF-F6EEFD29C979}"/>
                </a:ext>
              </a:extLst>
            </p:cNvPr>
            <p:cNvCxnSpPr>
              <a:cxnSpLocks/>
            </p:cNvCxnSpPr>
            <p:nvPr/>
          </p:nvCxnSpPr>
          <p:spPr>
            <a:xfrm flipV="1">
              <a:off x="7479695" y="696105"/>
              <a:ext cx="0" cy="3851705"/>
            </a:xfrm>
            <a:prstGeom prst="line">
              <a:avLst/>
            </a:prstGeom>
            <a:ln w="6350">
              <a:solidFill>
                <a:srgbClr val="C6CDD1"/>
              </a:solidFill>
              <a:prstDash val="dash"/>
            </a:ln>
            <a:effectLst/>
          </p:spPr>
          <p:style>
            <a:lnRef idx="2">
              <a:schemeClr val="accent1"/>
            </a:lnRef>
            <a:fillRef idx="0">
              <a:schemeClr val="accent1"/>
            </a:fillRef>
            <a:effectRef idx="1">
              <a:schemeClr val="accent1"/>
            </a:effectRef>
            <a:fontRef idx="minor">
              <a:schemeClr val="tx1"/>
            </a:fontRef>
          </p:style>
        </p:cxnSp>
        <p:sp>
          <p:nvSpPr>
            <p:cNvPr id="145" name="Freeform 144">
              <a:extLst>
                <a:ext uri="{FF2B5EF4-FFF2-40B4-BE49-F238E27FC236}">
                  <a16:creationId xmlns:a16="http://schemas.microsoft.com/office/drawing/2014/main" id="{9AE0A4DC-7BBB-024F-BC50-94F80F93A5BA}"/>
                </a:ext>
              </a:extLst>
            </p:cNvPr>
            <p:cNvSpPr/>
            <p:nvPr/>
          </p:nvSpPr>
          <p:spPr>
            <a:xfrm>
              <a:off x="4431695" y="1083733"/>
              <a:ext cx="3048000" cy="1359505"/>
            </a:xfrm>
            <a:custGeom>
              <a:avLst/>
              <a:gdLst>
                <a:gd name="connsiteX0" fmla="*/ 0 w 3048000"/>
                <a:gd name="connsiteY0" fmla="*/ 0 h 1359505"/>
                <a:gd name="connsiteX1" fmla="*/ 362857 w 3048000"/>
                <a:gd name="connsiteY1" fmla="*/ 217715 h 1359505"/>
                <a:gd name="connsiteX2" fmla="*/ 701524 w 3048000"/>
                <a:gd name="connsiteY2" fmla="*/ 609600 h 1359505"/>
                <a:gd name="connsiteX3" fmla="*/ 1083734 w 3048000"/>
                <a:gd name="connsiteY3" fmla="*/ 464457 h 1359505"/>
                <a:gd name="connsiteX4" fmla="*/ 1485295 w 3048000"/>
                <a:gd name="connsiteY4" fmla="*/ 474134 h 1359505"/>
                <a:gd name="connsiteX5" fmla="*/ 1877181 w 3048000"/>
                <a:gd name="connsiteY5" fmla="*/ 986972 h 1359505"/>
                <a:gd name="connsiteX6" fmla="*/ 2273905 w 3048000"/>
                <a:gd name="connsiteY6" fmla="*/ 1146629 h 1359505"/>
                <a:gd name="connsiteX7" fmla="*/ 2680305 w 3048000"/>
                <a:gd name="connsiteY7" fmla="*/ 1185334 h 1359505"/>
                <a:gd name="connsiteX8" fmla="*/ 3048000 w 3048000"/>
                <a:gd name="connsiteY8" fmla="*/ 1359505 h 13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1359505">
                  <a:moveTo>
                    <a:pt x="0" y="0"/>
                  </a:moveTo>
                  <a:lnTo>
                    <a:pt x="362857" y="217715"/>
                  </a:lnTo>
                  <a:lnTo>
                    <a:pt x="701524" y="609600"/>
                  </a:lnTo>
                  <a:lnTo>
                    <a:pt x="1083734" y="464457"/>
                  </a:lnTo>
                  <a:lnTo>
                    <a:pt x="1485295" y="474134"/>
                  </a:lnTo>
                  <a:lnTo>
                    <a:pt x="1877181" y="986972"/>
                  </a:lnTo>
                  <a:lnTo>
                    <a:pt x="2273905" y="1146629"/>
                  </a:lnTo>
                  <a:lnTo>
                    <a:pt x="2680305" y="1185334"/>
                  </a:lnTo>
                  <a:lnTo>
                    <a:pt x="3048000" y="1359505"/>
                  </a:lnTo>
                </a:path>
              </a:pathLst>
            </a:custGeom>
            <a:noFill/>
            <a:ln w="22225">
              <a:solidFill>
                <a:srgbClr val="4859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402A2F7E-9553-7342-B486-8D2E187B36A6}"/>
                </a:ext>
              </a:extLst>
            </p:cNvPr>
            <p:cNvSpPr/>
            <p:nvPr/>
          </p:nvSpPr>
          <p:spPr>
            <a:xfrm>
              <a:off x="4441371" y="1823962"/>
              <a:ext cx="3038324" cy="875695"/>
            </a:xfrm>
            <a:custGeom>
              <a:avLst/>
              <a:gdLst>
                <a:gd name="connsiteX0" fmla="*/ 0 w 3038324"/>
                <a:gd name="connsiteY0" fmla="*/ 875695 h 875695"/>
                <a:gd name="connsiteX1" fmla="*/ 338667 w 3038324"/>
                <a:gd name="connsiteY1" fmla="*/ 832152 h 875695"/>
                <a:gd name="connsiteX2" fmla="*/ 696686 w 3038324"/>
                <a:gd name="connsiteY2" fmla="*/ 401562 h 875695"/>
                <a:gd name="connsiteX3" fmla="*/ 1078896 w 3038324"/>
                <a:gd name="connsiteY3" fmla="*/ 614438 h 875695"/>
                <a:gd name="connsiteX4" fmla="*/ 1480458 w 3038324"/>
                <a:gd name="connsiteY4" fmla="*/ 614438 h 875695"/>
                <a:gd name="connsiteX5" fmla="*/ 1857829 w 3038324"/>
                <a:gd name="connsiteY5" fmla="*/ 251581 h 875695"/>
                <a:gd name="connsiteX6" fmla="*/ 2249715 w 3038324"/>
                <a:gd name="connsiteY6" fmla="*/ 149981 h 875695"/>
                <a:gd name="connsiteX7" fmla="*/ 2641600 w 3038324"/>
                <a:gd name="connsiteY7" fmla="*/ 256419 h 875695"/>
                <a:gd name="connsiteX8" fmla="*/ 3038324 w 3038324"/>
                <a:gd name="connsiteY8" fmla="*/ 0 h 8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8324" h="875695">
                  <a:moveTo>
                    <a:pt x="0" y="875695"/>
                  </a:moveTo>
                  <a:lnTo>
                    <a:pt x="338667" y="832152"/>
                  </a:lnTo>
                  <a:lnTo>
                    <a:pt x="696686" y="401562"/>
                  </a:lnTo>
                  <a:lnTo>
                    <a:pt x="1078896" y="614438"/>
                  </a:lnTo>
                  <a:lnTo>
                    <a:pt x="1480458" y="614438"/>
                  </a:lnTo>
                  <a:lnTo>
                    <a:pt x="1857829" y="251581"/>
                  </a:lnTo>
                  <a:lnTo>
                    <a:pt x="2249715" y="149981"/>
                  </a:lnTo>
                  <a:lnTo>
                    <a:pt x="2641600" y="256419"/>
                  </a:lnTo>
                  <a:lnTo>
                    <a:pt x="3038324" y="0"/>
                  </a:lnTo>
                </a:path>
              </a:pathLst>
            </a:custGeom>
            <a:noFill/>
            <a:ln w="22225">
              <a:solidFill>
                <a:srgbClr val="F790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C06C3FC3-2605-3D46-80BD-F8AF6CD1B3AE}"/>
                </a:ext>
              </a:extLst>
            </p:cNvPr>
            <p:cNvSpPr/>
            <p:nvPr/>
          </p:nvSpPr>
          <p:spPr>
            <a:xfrm>
              <a:off x="4441371" y="3033486"/>
              <a:ext cx="3038324" cy="77409"/>
            </a:xfrm>
            <a:custGeom>
              <a:avLst/>
              <a:gdLst>
                <a:gd name="connsiteX0" fmla="*/ 0 w 3038324"/>
                <a:gd name="connsiteY0" fmla="*/ 0 h 77409"/>
                <a:gd name="connsiteX1" fmla="*/ 696686 w 3038324"/>
                <a:gd name="connsiteY1" fmla="*/ 72571 h 77409"/>
                <a:gd name="connsiteX2" fmla="*/ 1465943 w 3038324"/>
                <a:gd name="connsiteY2" fmla="*/ 4838 h 77409"/>
                <a:gd name="connsiteX3" fmla="*/ 1867505 w 3038324"/>
                <a:gd name="connsiteY3" fmla="*/ 9676 h 77409"/>
                <a:gd name="connsiteX4" fmla="*/ 2254553 w 3038324"/>
                <a:gd name="connsiteY4" fmla="*/ 14514 h 77409"/>
                <a:gd name="connsiteX5" fmla="*/ 3038324 w 3038324"/>
                <a:gd name="connsiteY5" fmla="*/ 77409 h 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324" h="77409">
                  <a:moveTo>
                    <a:pt x="0" y="0"/>
                  </a:moveTo>
                  <a:lnTo>
                    <a:pt x="696686" y="72571"/>
                  </a:lnTo>
                  <a:lnTo>
                    <a:pt x="1465943" y="4838"/>
                  </a:lnTo>
                  <a:lnTo>
                    <a:pt x="1867505" y="9676"/>
                  </a:lnTo>
                  <a:lnTo>
                    <a:pt x="2254553" y="14514"/>
                  </a:lnTo>
                  <a:lnTo>
                    <a:pt x="3038324" y="77409"/>
                  </a:lnTo>
                </a:path>
              </a:pathLst>
            </a:custGeom>
            <a:noFill/>
            <a:ln w="22225">
              <a:solidFill>
                <a:srgbClr val="CF37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8D048A61-4BDD-0647-AFAD-D42A74F1BF36}"/>
                </a:ext>
              </a:extLst>
            </p:cNvPr>
            <p:cNvSpPr/>
            <p:nvPr/>
          </p:nvSpPr>
          <p:spPr>
            <a:xfrm>
              <a:off x="4446210" y="3991429"/>
              <a:ext cx="3033485" cy="140304"/>
            </a:xfrm>
            <a:custGeom>
              <a:avLst/>
              <a:gdLst>
                <a:gd name="connsiteX0" fmla="*/ 0 w 3033485"/>
                <a:gd name="connsiteY0" fmla="*/ 82247 h 140304"/>
                <a:gd name="connsiteX1" fmla="*/ 333828 w 3033485"/>
                <a:gd name="connsiteY1" fmla="*/ 0 h 140304"/>
                <a:gd name="connsiteX2" fmla="*/ 720876 w 3033485"/>
                <a:gd name="connsiteY2" fmla="*/ 58057 h 140304"/>
                <a:gd name="connsiteX3" fmla="*/ 1388533 w 3033485"/>
                <a:gd name="connsiteY3" fmla="*/ 120952 h 140304"/>
                <a:gd name="connsiteX4" fmla="*/ 1838476 w 3033485"/>
                <a:gd name="connsiteY4" fmla="*/ 140304 h 140304"/>
                <a:gd name="connsiteX5" fmla="*/ 2641600 w 3033485"/>
                <a:gd name="connsiteY5" fmla="*/ 4838 h 140304"/>
                <a:gd name="connsiteX6" fmla="*/ 3033485 w 3033485"/>
                <a:gd name="connsiteY6" fmla="*/ 77409 h 14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485" h="140304">
                  <a:moveTo>
                    <a:pt x="0" y="82247"/>
                  </a:moveTo>
                  <a:lnTo>
                    <a:pt x="333828" y="0"/>
                  </a:lnTo>
                  <a:lnTo>
                    <a:pt x="720876" y="58057"/>
                  </a:lnTo>
                  <a:lnTo>
                    <a:pt x="1388533" y="120952"/>
                  </a:lnTo>
                  <a:lnTo>
                    <a:pt x="1838476" y="140304"/>
                  </a:lnTo>
                  <a:lnTo>
                    <a:pt x="2641600" y="4838"/>
                  </a:lnTo>
                  <a:lnTo>
                    <a:pt x="3033485" y="77409"/>
                  </a:lnTo>
                </a:path>
              </a:pathLst>
            </a:custGeom>
            <a:noFill/>
            <a:ln w="22225">
              <a:solidFill>
                <a:srgbClr val="00B5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7180A84-0B4A-D94E-923A-EB4073664FBD}"/>
                </a:ext>
              </a:extLst>
            </p:cNvPr>
            <p:cNvSpPr/>
            <p:nvPr/>
          </p:nvSpPr>
          <p:spPr>
            <a:xfrm>
              <a:off x="4441371" y="3764038"/>
              <a:ext cx="3043162" cy="469295"/>
            </a:xfrm>
            <a:custGeom>
              <a:avLst/>
              <a:gdLst>
                <a:gd name="connsiteX0" fmla="*/ 0 w 3043162"/>
                <a:gd name="connsiteY0" fmla="*/ 469295 h 469295"/>
                <a:gd name="connsiteX1" fmla="*/ 643467 w 3043162"/>
                <a:gd name="connsiteY1" fmla="*/ 396724 h 469295"/>
                <a:gd name="connsiteX2" fmla="*/ 1843315 w 3043162"/>
                <a:gd name="connsiteY2" fmla="*/ 266095 h 469295"/>
                <a:gd name="connsiteX3" fmla="*/ 3043162 w 3043162"/>
                <a:gd name="connsiteY3" fmla="*/ 0 h 469295"/>
              </a:gdLst>
              <a:ahLst/>
              <a:cxnLst>
                <a:cxn ang="0">
                  <a:pos x="connsiteX0" y="connsiteY0"/>
                </a:cxn>
                <a:cxn ang="0">
                  <a:pos x="connsiteX1" y="connsiteY1"/>
                </a:cxn>
                <a:cxn ang="0">
                  <a:pos x="connsiteX2" y="connsiteY2"/>
                </a:cxn>
                <a:cxn ang="0">
                  <a:pos x="connsiteX3" y="connsiteY3"/>
                </a:cxn>
              </a:cxnLst>
              <a:rect l="l" t="t" r="r" b="b"/>
              <a:pathLst>
                <a:path w="3043162" h="469295">
                  <a:moveTo>
                    <a:pt x="0" y="469295"/>
                  </a:moveTo>
                  <a:lnTo>
                    <a:pt x="643467" y="396724"/>
                  </a:lnTo>
                  <a:lnTo>
                    <a:pt x="1843315" y="266095"/>
                  </a:lnTo>
                  <a:lnTo>
                    <a:pt x="3043162" y="0"/>
                  </a:lnTo>
                </a:path>
              </a:pathLst>
            </a:custGeom>
            <a:noFill/>
            <a:ln w="22225">
              <a:solidFill>
                <a:srgbClr val="82C4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47F17B47-90B7-4E42-AD76-BF978E5AB83C}"/>
                </a:ext>
              </a:extLst>
            </p:cNvPr>
            <p:cNvSpPr/>
            <p:nvPr/>
          </p:nvSpPr>
          <p:spPr>
            <a:xfrm>
              <a:off x="4441371" y="4494590"/>
              <a:ext cx="3038324" cy="53220"/>
            </a:xfrm>
            <a:custGeom>
              <a:avLst/>
              <a:gdLst>
                <a:gd name="connsiteX0" fmla="*/ 0 w 3038324"/>
                <a:gd name="connsiteY0" fmla="*/ 0 h 53220"/>
                <a:gd name="connsiteX1" fmla="*/ 667658 w 3038324"/>
                <a:gd name="connsiteY1" fmla="*/ 43543 h 53220"/>
                <a:gd name="connsiteX2" fmla="*/ 1093410 w 3038324"/>
                <a:gd name="connsiteY2" fmla="*/ 43543 h 53220"/>
                <a:gd name="connsiteX3" fmla="*/ 1470781 w 3038324"/>
                <a:gd name="connsiteY3" fmla="*/ 0 h 53220"/>
                <a:gd name="connsiteX4" fmla="*/ 1882019 w 3038324"/>
                <a:gd name="connsiteY4" fmla="*/ 33867 h 53220"/>
                <a:gd name="connsiteX5" fmla="*/ 2665791 w 3038324"/>
                <a:gd name="connsiteY5" fmla="*/ 53220 h 53220"/>
                <a:gd name="connsiteX6" fmla="*/ 3038324 w 3038324"/>
                <a:gd name="connsiteY6" fmla="*/ 43543 h 5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324" h="53220">
                  <a:moveTo>
                    <a:pt x="0" y="0"/>
                  </a:moveTo>
                  <a:lnTo>
                    <a:pt x="667658" y="43543"/>
                  </a:lnTo>
                  <a:lnTo>
                    <a:pt x="1093410" y="43543"/>
                  </a:lnTo>
                  <a:lnTo>
                    <a:pt x="1470781" y="0"/>
                  </a:lnTo>
                  <a:lnTo>
                    <a:pt x="1882019" y="33867"/>
                  </a:lnTo>
                  <a:lnTo>
                    <a:pt x="2665791" y="53220"/>
                  </a:lnTo>
                  <a:lnTo>
                    <a:pt x="3038324" y="43543"/>
                  </a:lnTo>
                </a:path>
              </a:pathLst>
            </a:custGeom>
            <a:noFill/>
            <a:ln w="22225">
              <a:solidFill>
                <a:srgbClr val="FFCD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4844C60E-9500-3244-8804-2B79CA724F21}"/>
                </a:ext>
              </a:extLst>
            </p:cNvPr>
            <p:cNvSpPr/>
            <p:nvPr/>
          </p:nvSpPr>
          <p:spPr>
            <a:xfrm>
              <a:off x="7479695" y="1703010"/>
              <a:ext cx="798286" cy="116114"/>
            </a:xfrm>
            <a:custGeom>
              <a:avLst/>
              <a:gdLst>
                <a:gd name="connsiteX0" fmla="*/ 0 w 798286"/>
                <a:gd name="connsiteY0" fmla="*/ 116114 h 116114"/>
                <a:gd name="connsiteX1" fmla="*/ 372534 w 798286"/>
                <a:gd name="connsiteY1" fmla="*/ 82247 h 116114"/>
                <a:gd name="connsiteX2" fmla="*/ 798286 w 798286"/>
                <a:gd name="connsiteY2" fmla="*/ 0 h 116114"/>
              </a:gdLst>
              <a:ahLst/>
              <a:cxnLst>
                <a:cxn ang="0">
                  <a:pos x="connsiteX0" y="connsiteY0"/>
                </a:cxn>
                <a:cxn ang="0">
                  <a:pos x="connsiteX1" y="connsiteY1"/>
                </a:cxn>
                <a:cxn ang="0">
                  <a:pos x="connsiteX2" y="connsiteY2"/>
                </a:cxn>
              </a:cxnLst>
              <a:rect l="l" t="t" r="r" b="b"/>
              <a:pathLst>
                <a:path w="798286" h="116114">
                  <a:moveTo>
                    <a:pt x="0" y="116114"/>
                  </a:moveTo>
                  <a:lnTo>
                    <a:pt x="372534" y="82247"/>
                  </a:lnTo>
                  <a:lnTo>
                    <a:pt x="798286" y="0"/>
                  </a:lnTo>
                </a:path>
              </a:pathLst>
            </a:custGeom>
            <a:noFill/>
            <a:ln w="22225">
              <a:solidFill>
                <a:srgbClr val="F7901E"/>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41149925-2318-C243-BDB4-924521665DB4}"/>
                </a:ext>
              </a:extLst>
            </p:cNvPr>
            <p:cNvSpPr/>
            <p:nvPr/>
          </p:nvSpPr>
          <p:spPr>
            <a:xfrm>
              <a:off x="7479695" y="2445351"/>
              <a:ext cx="769257" cy="290287"/>
            </a:xfrm>
            <a:custGeom>
              <a:avLst/>
              <a:gdLst>
                <a:gd name="connsiteX0" fmla="*/ 0 w 769257"/>
                <a:gd name="connsiteY0" fmla="*/ 0 h 290286"/>
                <a:gd name="connsiteX1" fmla="*/ 769257 w 769257"/>
                <a:gd name="connsiteY1" fmla="*/ 290286 h 290286"/>
              </a:gdLst>
              <a:ahLst/>
              <a:cxnLst>
                <a:cxn ang="0">
                  <a:pos x="connsiteX0" y="connsiteY0"/>
                </a:cxn>
                <a:cxn ang="0">
                  <a:pos x="connsiteX1" y="connsiteY1"/>
                </a:cxn>
              </a:cxnLst>
              <a:rect l="l" t="t" r="r" b="b"/>
              <a:pathLst>
                <a:path w="769257" h="290286">
                  <a:moveTo>
                    <a:pt x="0" y="0"/>
                  </a:moveTo>
                  <a:lnTo>
                    <a:pt x="769257" y="290286"/>
                  </a:lnTo>
                </a:path>
              </a:pathLst>
            </a:custGeom>
            <a:noFill/>
            <a:ln w="22225">
              <a:solidFill>
                <a:srgbClr val="48596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4FF07CBC-CB32-9D44-8EF9-C309A8BDB08D}"/>
                </a:ext>
              </a:extLst>
            </p:cNvPr>
            <p:cNvSpPr/>
            <p:nvPr/>
          </p:nvSpPr>
          <p:spPr>
            <a:xfrm>
              <a:off x="7479695" y="3072190"/>
              <a:ext cx="803124" cy="43543"/>
            </a:xfrm>
            <a:custGeom>
              <a:avLst/>
              <a:gdLst>
                <a:gd name="connsiteX0" fmla="*/ 0 w 803124"/>
                <a:gd name="connsiteY0" fmla="*/ 33867 h 43543"/>
                <a:gd name="connsiteX1" fmla="*/ 382210 w 803124"/>
                <a:gd name="connsiteY1" fmla="*/ 0 h 43543"/>
                <a:gd name="connsiteX2" fmla="*/ 803124 w 803124"/>
                <a:gd name="connsiteY2" fmla="*/ 43543 h 43543"/>
              </a:gdLst>
              <a:ahLst/>
              <a:cxnLst>
                <a:cxn ang="0">
                  <a:pos x="connsiteX0" y="connsiteY0"/>
                </a:cxn>
                <a:cxn ang="0">
                  <a:pos x="connsiteX1" y="connsiteY1"/>
                </a:cxn>
                <a:cxn ang="0">
                  <a:pos x="connsiteX2" y="connsiteY2"/>
                </a:cxn>
              </a:cxnLst>
              <a:rect l="l" t="t" r="r" b="b"/>
              <a:pathLst>
                <a:path w="803124" h="43543">
                  <a:moveTo>
                    <a:pt x="0" y="33867"/>
                  </a:moveTo>
                  <a:lnTo>
                    <a:pt x="382210" y="0"/>
                  </a:lnTo>
                  <a:lnTo>
                    <a:pt x="803124" y="43543"/>
                  </a:lnTo>
                </a:path>
              </a:pathLst>
            </a:custGeom>
            <a:noFill/>
            <a:ln w="22225">
              <a:solidFill>
                <a:srgbClr val="CF372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00254F65-3AA1-6C46-AAFD-78C460FCE779}"/>
                </a:ext>
              </a:extLst>
            </p:cNvPr>
            <p:cNvSpPr/>
            <p:nvPr/>
          </p:nvSpPr>
          <p:spPr>
            <a:xfrm>
              <a:off x="7479695" y="3580190"/>
              <a:ext cx="793448" cy="183848"/>
            </a:xfrm>
            <a:custGeom>
              <a:avLst/>
              <a:gdLst>
                <a:gd name="connsiteX0" fmla="*/ 0 w 793448"/>
                <a:gd name="connsiteY0" fmla="*/ 183848 h 183848"/>
                <a:gd name="connsiteX1" fmla="*/ 396724 w 793448"/>
                <a:gd name="connsiteY1" fmla="*/ 111277 h 183848"/>
                <a:gd name="connsiteX2" fmla="*/ 793448 w 793448"/>
                <a:gd name="connsiteY2" fmla="*/ 0 h 183848"/>
              </a:gdLst>
              <a:ahLst/>
              <a:cxnLst>
                <a:cxn ang="0">
                  <a:pos x="connsiteX0" y="connsiteY0"/>
                </a:cxn>
                <a:cxn ang="0">
                  <a:pos x="connsiteX1" y="connsiteY1"/>
                </a:cxn>
                <a:cxn ang="0">
                  <a:pos x="connsiteX2" y="connsiteY2"/>
                </a:cxn>
              </a:cxnLst>
              <a:rect l="l" t="t" r="r" b="b"/>
              <a:pathLst>
                <a:path w="793448" h="183848">
                  <a:moveTo>
                    <a:pt x="0" y="183848"/>
                  </a:moveTo>
                  <a:lnTo>
                    <a:pt x="396724" y="111277"/>
                  </a:lnTo>
                  <a:lnTo>
                    <a:pt x="793448" y="0"/>
                  </a:lnTo>
                </a:path>
              </a:pathLst>
            </a:custGeom>
            <a:noFill/>
            <a:ln w="22225">
              <a:solidFill>
                <a:srgbClr val="82C44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366936CD-101D-6A42-80B8-9B9177B22750}"/>
                </a:ext>
              </a:extLst>
            </p:cNvPr>
            <p:cNvSpPr/>
            <p:nvPr/>
          </p:nvSpPr>
          <p:spPr>
            <a:xfrm>
              <a:off x="7479695" y="3996267"/>
              <a:ext cx="827315" cy="77409"/>
            </a:xfrm>
            <a:custGeom>
              <a:avLst/>
              <a:gdLst>
                <a:gd name="connsiteX0" fmla="*/ 0 w 827315"/>
                <a:gd name="connsiteY0" fmla="*/ 67733 h 77409"/>
                <a:gd name="connsiteX1" fmla="*/ 358019 w 827315"/>
                <a:gd name="connsiteY1" fmla="*/ 77409 h 77409"/>
                <a:gd name="connsiteX2" fmla="*/ 701524 w 827315"/>
                <a:gd name="connsiteY2" fmla="*/ 24190 h 77409"/>
                <a:gd name="connsiteX3" fmla="*/ 827315 w 827315"/>
                <a:gd name="connsiteY3" fmla="*/ 0 h 77409"/>
              </a:gdLst>
              <a:ahLst/>
              <a:cxnLst>
                <a:cxn ang="0">
                  <a:pos x="connsiteX0" y="connsiteY0"/>
                </a:cxn>
                <a:cxn ang="0">
                  <a:pos x="connsiteX1" y="connsiteY1"/>
                </a:cxn>
                <a:cxn ang="0">
                  <a:pos x="connsiteX2" y="connsiteY2"/>
                </a:cxn>
                <a:cxn ang="0">
                  <a:pos x="connsiteX3" y="connsiteY3"/>
                </a:cxn>
              </a:cxnLst>
              <a:rect l="l" t="t" r="r" b="b"/>
              <a:pathLst>
                <a:path w="827315" h="77409">
                  <a:moveTo>
                    <a:pt x="0" y="67733"/>
                  </a:moveTo>
                  <a:lnTo>
                    <a:pt x="358019" y="77409"/>
                  </a:lnTo>
                  <a:lnTo>
                    <a:pt x="701524" y="24190"/>
                  </a:lnTo>
                  <a:lnTo>
                    <a:pt x="827315" y="0"/>
                  </a:lnTo>
                </a:path>
              </a:pathLst>
            </a:custGeom>
            <a:noFill/>
            <a:ln w="22225">
              <a:solidFill>
                <a:srgbClr val="00B5E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Freeform 155">
              <a:extLst>
                <a:ext uri="{FF2B5EF4-FFF2-40B4-BE49-F238E27FC236}">
                  <a16:creationId xmlns:a16="http://schemas.microsoft.com/office/drawing/2014/main" id="{6161C307-F0D4-3943-8F6A-D7044FEB3667}"/>
                </a:ext>
              </a:extLst>
            </p:cNvPr>
            <p:cNvSpPr/>
            <p:nvPr/>
          </p:nvSpPr>
          <p:spPr>
            <a:xfrm>
              <a:off x="7479695" y="4533295"/>
              <a:ext cx="798286" cy="24191"/>
            </a:xfrm>
            <a:custGeom>
              <a:avLst/>
              <a:gdLst>
                <a:gd name="connsiteX0" fmla="*/ 0 w 798286"/>
                <a:gd name="connsiteY0" fmla="*/ 0 h 24191"/>
                <a:gd name="connsiteX1" fmla="*/ 416076 w 798286"/>
                <a:gd name="connsiteY1" fmla="*/ 4838 h 24191"/>
                <a:gd name="connsiteX2" fmla="*/ 798286 w 798286"/>
                <a:gd name="connsiteY2" fmla="*/ 24191 h 24191"/>
              </a:gdLst>
              <a:ahLst/>
              <a:cxnLst>
                <a:cxn ang="0">
                  <a:pos x="connsiteX0" y="connsiteY0"/>
                </a:cxn>
                <a:cxn ang="0">
                  <a:pos x="connsiteX1" y="connsiteY1"/>
                </a:cxn>
                <a:cxn ang="0">
                  <a:pos x="connsiteX2" y="connsiteY2"/>
                </a:cxn>
              </a:cxnLst>
              <a:rect l="l" t="t" r="r" b="b"/>
              <a:pathLst>
                <a:path w="798286" h="24191">
                  <a:moveTo>
                    <a:pt x="0" y="0"/>
                  </a:moveTo>
                  <a:lnTo>
                    <a:pt x="416076" y="4838"/>
                  </a:lnTo>
                  <a:lnTo>
                    <a:pt x="798286" y="24191"/>
                  </a:lnTo>
                </a:path>
              </a:pathLst>
            </a:custGeom>
            <a:noFill/>
            <a:ln w="22225">
              <a:solidFill>
                <a:srgbClr val="FFCD3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22BF13C0-A38F-D14F-84C4-3AA7C36FECAF}"/>
                </a:ext>
              </a:extLst>
            </p:cNvPr>
            <p:cNvSpPr txBox="1"/>
            <p:nvPr/>
          </p:nvSpPr>
          <p:spPr>
            <a:xfrm>
              <a:off x="8248952" y="4423008"/>
              <a:ext cx="458780" cy="220573"/>
            </a:xfrm>
            <a:prstGeom prst="rect">
              <a:avLst/>
            </a:prstGeom>
            <a:noFill/>
          </p:spPr>
          <p:txBody>
            <a:bodyPr wrap="none" rtlCol="0">
              <a:spAutoFit/>
            </a:bodyPr>
            <a:lstStyle/>
            <a:p>
              <a:pPr>
                <a:lnSpc>
                  <a:spcPts val="1000"/>
                </a:lnSpc>
              </a:pPr>
              <a:r>
                <a:rPr lang="en-US" sz="900" dirty="0">
                  <a:solidFill>
                    <a:srgbClr val="FFCD34"/>
                  </a:solidFill>
                </a:rPr>
                <a:t>Other</a:t>
              </a:r>
            </a:p>
          </p:txBody>
        </p:sp>
        <p:sp>
          <p:nvSpPr>
            <p:cNvPr id="158" name="TextBox 157">
              <a:extLst>
                <a:ext uri="{FF2B5EF4-FFF2-40B4-BE49-F238E27FC236}">
                  <a16:creationId xmlns:a16="http://schemas.microsoft.com/office/drawing/2014/main" id="{5C964DB2-541B-F04D-A8E4-44CA59E9DFFA}"/>
                </a:ext>
              </a:extLst>
            </p:cNvPr>
            <p:cNvSpPr txBox="1"/>
            <p:nvPr/>
          </p:nvSpPr>
          <p:spPr>
            <a:xfrm>
              <a:off x="8248952" y="3888398"/>
              <a:ext cx="772969" cy="220573"/>
            </a:xfrm>
            <a:prstGeom prst="rect">
              <a:avLst/>
            </a:prstGeom>
            <a:noFill/>
          </p:spPr>
          <p:txBody>
            <a:bodyPr wrap="none" rtlCol="0">
              <a:spAutoFit/>
            </a:bodyPr>
            <a:lstStyle/>
            <a:p>
              <a:pPr>
                <a:lnSpc>
                  <a:spcPts val="1000"/>
                </a:lnSpc>
              </a:pPr>
              <a:r>
                <a:rPr lang="en-US" sz="900" dirty="0">
                  <a:solidFill>
                    <a:srgbClr val="00B5EF"/>
                  </a:solidFill>
                </a:rPr>
                <a:t>Hydropower</a:t>
              </a:r>
            </a:p>
          </p:txBody>
        </p:sp>
        <p:sp>
          <p:nvSpPr>
            <p:cNvPr id="159" name="TextBox 158">
              <a:extLst>
                <a:ext uri="{FF2B5EF4-FFF2-40B4-BE49-F238E27FC236}">
                  <a16:creationId xmlns:a16="http://schemas.microsoft.com/office/drawing/2014/main" id="{AB5832F6-90E6-3E41-AD62-617FFA80A43B}"/>
                </a:ext>
              </a:extLst>
            </p:cNvPr>
            <p:cNvSpPr txBox="1"/>
            <p:nvPr/>
          </p:nvSpPr>
          <p:spPr>
            <a:xfrm>
              <a:off x="8248952" y="3472473"/>
              <a:ext cx="750526" cy="348813"/>
            </a:xfrm>
            <a:prstGeom prst="rect">
              <a:avLst/>
            </a:prstGeom>
            <a:noFill/>
          </p:spPr>
          <p:txBody>
            <a:bodyPr wrap="none" rtlCol="0">
              <a:spAutoFit/>
            </a:bodyPr>
            <a:lstStyle/>
            <a:p>
              <a:pPr>
                <a:lnSpc>
                  <a:spcPts val="1000"/>
                </a:lnSpc>
              </a:pPr>
              <a:r>
                <a:rPr lang="en-US" sz="900" dirty="0">
                  <a:solidFill>
                    <a:srgbClr val="82C441"/>
                  </a:solidFill>
                </a:rPr>
                <a:t>Non-Hydro</a:t>
              </a:r>
              <a:br>
                <a:rPr lang="en-US" sz="900" dirty="0">
                  <a:solidFill>
                    <a:srgbClr val="82C441"/>
                  </a:solidFill>
                </a:rPr>
              </a:br>
              <a:r>
                <a:rPr lang="en-US" sz="900" dirty="0">
                  <a:solidFill>
                    <a:srgbClr val="82C441"/>
                  </a:solidFill>
                </a:rPr>
                <a:t>Renewables</a:t>
              </a:r>
            </a:p>
          </p:txBody>
        </p:sp>
        <p:sp>
          <p:nvSpPr>
            <p:cNvPr id="160" name="TextBox 159">
              <a:extLst>
                <a:ext uri="{FF2B5EF4-FFF2-40B4-BE49-F238E27FC236}">
                  <a16:creationId xmlns:a16="http://schemas.microsoft.com/office/drawing/2014/main" id="{E1E15CFC-04D7-8043-A6CA-E15CD78C7C40}"/>
                </a:ext>
              </a:extLst>
            </p:cNvPr>
            <p:cNvSpPr txBox="1"/>
            <p:nvPr/>
          </p:nvSpPr>
          <p:spPr>
            <a:xfrm>
              <a:off x="8248952" y="3033959"/>
              <a:ext cx="546945" cy="220573"/>
            </a:xfrm>
            <a:prstGeom prst="rect">
              <a:avLst/>
            </a:prstGeom>
            <a:noFill/>
          </p:spPr>
          <p:txBody>
            <a:bodyPr wrap="none" rtlCol="0">
              <a:spAutoFit/>
            </a:bodyPr>
            <a:lstStyle/>
            <a:p>
              <a:pPr>
                <a:lnSpc>
                  <a:spcPts val="1000"/>
                </a:lnSpc>
              </a:pPr>
              <a:r>
                <a:rPr lang="en-US" sz="900" dirty="0">
                  <a:solidFill>
                    <a:srgbClr val="CF372F"/>
                  </a:solidFill>
                </a:rPr>
                <a:t>Nuclear</a:t>
              </a:r>
            </a:p>
          </p:txBody>
        </p:sp>
        <p:sp>
          <p:nvSpPr>
            <p:cNvPr id="161" name="TextBox 160">
              <a:extLst>
                <a:ext uri="{FF2B5EF4-FFF2-40B4-BE49-F238E27FC236}">
                  <a16:creationId xmlns:a16="http://schemas.microsoft.com/office/drawing/2014/main" id="{5170D658-ADB0-4841-9D61-6EF80A375755}"/>
                </a:ext>
              </a:extLst>
            </p:cNvPr>
            <p:cNvSpPr txBox="1"/>
            <p:nvPr/>
          </p:nvSpPr>
          <p:spPr>
            <a:xfrm>
              <a:off x="8248952" y="2640795"/>
              <a:ext cx="388248" cy="220573"/>
            </a:xfrm>
            <a:prstGeom prst="rect">
              <a:avLst/>
            </a:prstGeom>
            <a:noFill/>
          </p:spPr>
          <p:txBody>
            <a:bodyPr wrap="none" rtlCol="0">
              <a:spAutoFit/>
            </a:bodyPr>
            <a:lstStyle/>
            <a:p>
              <a:pPr>
                <a:lnSpc>
                  <a:spcPts val="1000"/>
                </a:lnSpc>
              </a:pPr>
              <a:r>
                <a:rPr lang="en-US" sz="900" dirty="0">
                  <a:solidFill>
                    <a:srgbClr val="485965"/>
                  </a:solidFill>
                </a:rPr>
                <a:t>Coal</a:t>
              </a:r>
            </a:p>
          </p:txBody>
        </p:sp>
        <p:sp>
          <p:nvSpPr>
            <p:cNvPr id="162" name="TextBox 161">
              <a:extLst>
                <a:ext uri="{FF2B5EF4-FFF2-40B4-BE49-F238E27FC236}">
                  <a16:creationId xmlns:a16="http://schemas.microsoft.com/office/drawing/2014/main" id="{E18B83EE-3299-2D40-9073-5897649E5529}"/>
                </a:ext>
              </a:extLst>
            </p:cNvPr>
            <p:cNvSpPr txBox="1"/>
            <p:nvPr/>
          </p:nvSpPr>
          <p:spPr>
            <a:xfrm>
              <a:off x="8248952" y="1571911"/>
              <a:ext cx="731290" cy="220573"/>
            </a:xfrm>
            <a:prstGeom prst="rect">
              <a:avLst/>
            </a:prstGeom>
            <a:noFill/>
          </p:spPr>
          <p:txBody>
            <a:bodyPr wrap="none" rtlCol="0">
              <a:spAutoFit/>
            </a:bodyPr>
            <a:lstStyle/>
            <a:p>
              <a:pPr>
                <a:lnSpc>
                  <a:spcPts val="1000"/>
                </a:lnSpc>
              </a:pPr>
              <a:r>
                <a:rPr lang="en-US" sz="900" dirty="0">
                  <a:solidFill>
                    <a:srgbClr val="F7901E"/>
                  </a:solidFill>
                </a:rPr>
                <a:t>Natural Gas</a:t>
              </a:r>
            </a:p>
          </p:txBody>
        </p:sp>
      </p:grpSp>
    </p:spTree>
    <p:extLst>
      <p:ext uri="{BB962C8B-B14F-4D97-AF65-F5344CB8AC3E}">
        <p14:creationId xmlns:p14="http://schemas.microsoft.com/office/powerpoint/2010/main" val="366690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DA1-1C7B-0846-B6C9-3DC1C18887A5}"/>
              </a:ext>
            </a:extLst>
          </p:cNvPr>
          <p:cNvSpPr>
            <a:spLocks noGrp="1"/>
          </p:cNvSpPr>
          <p:nvPr>
            <p:ph type="title"/>
          </p:nvPr>
        </p:nvSpPr>
        <p:spPr>
          <a:xfrm>
            <a:off x="457199" y="0"/>
            <a:ext cx="4523875" cy="2077453"/>
          </a:xfrm>
        </p:spPr>
        <p:txBody>
          <a:bodyPr/>
          <a:lstStyle/>
          <a:p>
            <a:r>
              <a:rPr lang="en-US" dirty="0"/>
              <a:t>NREL Operates in a Space that Coordinates Research and Technology Needs Across Sectors</a:t>
            </a:r>
          </a:p>
        </p:txBody>
      </p:sp>
      <p:sp>
        <p:nvSpPr>
          <p:cNvPr id="3" name="Text Placeholder 2">
            <a:extLst>
              <a:ext uri="{FF2B5EF4-FFF2-40B4-BE49-F238E27FC236}">
                <a16:creationId xmlns:a16="http://schemas.microsoft.com/office/drawing/2014/main" id="{2D695639-CDFC-8B47-9BC5-3E899F188A8B}"/>
              </a:ext>
            </a:extLst>
          </p:cNvPr>
          <p:cNvSpPr>
            <a:spLocks noGrp="1"/>
          </p:cNvSpPr>
          <p:nvPr>
            <p:ph type="body" sz="quarter" idx="10"/>
          </p:nvPr>
        </p:nvSpPr>
        <p:spPr>
          <a:xfrm>
            <a:off x="457201" y="2221832"/>
            <a:ext cx="3994484" cy="2524794"/>
          </a:xfrm>
        </p:spPr>
        <p:txBody>
          <a:bodyPr>
            <a:normAutofit fontScale="92500" lnSpcReduction="10000"/>
          </a:bodyPr>
          <a:lstStyle/>
          <a:p>
            <a:r>
              <a:rPr lang="en-US" dirty="0"/>
              <a:t>High-risk research focus</a:t>
            </a:r>
          </a:p>
          <a:p>
            <a:r>
              <a:rPr lang="en-US" dirty="0"/>
              <a:t>Advancing TRL of new technologies</a:t>
            </a:r>
          </a:p>
          <a:p>
            <a:r>
              <a:rPr lang="en-US" dirty="0"/>
              <a:t>NREL is the only National Lab dedicated </a:t>
            </a:r>
            <a:r>
              <a:rPr lang="en-US" u="sng" dirty="0"/>
              <a:t>exclusively</a:t>
            </a:r>
            <a:r>
              <a:rPr lang="en-US" dirty="0"/>
              <a:t> to renewable energy science and technology</a:t>
            </a:r>
          </a:p>
        </p:txBody>
      </p:sp>
      <p:graphicFrame>
        <p:nvGraphicFramePr>
          <p:cNvPr id="4" name="Diagram 3">
            <a:extLst>
              <a:ext uri="{FF2B5EF4-FFF2-40B4-BE49-F238E27FC236}">
                <a16:creationId xmlns:a16="http://schemas.microsoft.com/office/drawing/2014/main" id="{592FA210-F471-4444-9DD0-2731F2F56089}"/>
              </a:ext>
            </a:extLst>
          </p:cNvPr>
          <p:cNvGraphicFramePr/>
          <p:nvPr>
            <p:extLst>
              <p:ext uri="{D42A27DB-BD31-4B8C-83A1-F6EECF244321}">
                <p14:modId xmlns:p14="http://schemas.microsoft.com/office/powerpoint/2010/main" val="3295395151"/>
              </p:ext>
            </p:extLst>
          </p:nvPr>
        </p:nvGraphicFramePr>
        <p:xfrm>
          <a:off x="3922294" y="899886"/>
          <a:ext cx="5716249" cy="3696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reeform 5">
            <a:extLst>
              <a:ext uri="{FF2B5EF4-FFF2-40B4-BE49-F238E27FC236}">
                <a16:creationId xmlns:a16="http://schemas.microsoft.com/office/drawing/2014/main" id="{1A368B29-63A5-AC40-8057-CBF55F4B9EE2}"/>
              </a:ext>
            </a:extLst>
          </p:cNvPr>
          <p:cNvSpPr/>
          <p:nvPr/>
        </p:nvSpPr>
        <p:spPr>
          <a:xfrm>
            <a:off x="6529138" y="2683933"/>
            <a:ext cx="498196" cy="468341"/>
          </a:xfrm>
          <a:custGeom>
            <a:avLst/>
            <a:gdLst>
              <a:gd name="connsiteX0" fmla="*/ 271043 w 537766"/>
              <a:gd name="connsiteY0" fmla="*/ 0 h 495807"/>
              <a:gd name="connsiteX1" fmla="*/ 377867 w 537766"/>
              <a:gd name="connsiteY1" fmla="*/ 127897 h 495807"/>
              <a:gd name="connsiteX2" fmla="*/ 532892 w 537766"/>
              <a:gd name="connsiteY2" fmla="*/ 440663 h 495807"/>
              <a:gd name="connsiteX3" fmla="*/ 537766 w 537766"/>
              <a:gd name="connsiteY3" fmla="*/ 459620 h 495807"/>
              <a:gd name="connsiteX4" fmla="*/ 484815 w 537766"/>
              <a:gd name="connsiteY4" fmla="*/ 473236 h 495807"/>
              <a:gd name="connsiteX5" fmla="*/ 260910 w 537766"/>
              <a:gd name="connsiteY5" fmla="*/ 495807 h 495807"/>
              <a:gd name="connsiteX6" fmla="*/ 77953 w 537766"/>
              <a:gd name="connsiteY6" fmla="*/ 480814 h 495807"/>
              <a:gd name="connsiteX7" fmla="*/ 0 w 537766"/>
              <a:gd name="connsiteY7" fmla="*/ 461309 h 495807"/>
              <a:gd name="connsiteX8" fmla="*/ 4274 w 537766"/>
              <a:gd name="connsiteY8" fmla="*/ 444690 h 495807"/>
              <a:gd name="connsiteX9" fmla="*/ 144066 w 537766"/>
              <a:gd name="connsiteY9" fmla="*/ 153898 h 49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66" h="495807">
                <a:moveTo>
                  <a:pt x="271043" y="0"/>
                </a:moveTo>
                <a:lnTo>
                  <a:pt x="377867" y="127897"/>
                </a:lnTo>
                <a:cubicBezTo>
                  <a:pt x="444986" y="222280"/>
                  <a:pt x="497726" y="327600"/>
                  <a:pt x="532892" y="440663"/>
                </a:cubicBezTo>
                <a:lnTo>
                  <a:pt x="537766" y="459620"/>
                </a:lnTo>
                <a:lnTo>
                  <a:pt x="484815" y="473236"/>
                </a:lnTo>
                <a:cubicBezTo>
                  <a:pt x="412492" y="488035"/>
                  <a:pt x="337609" y="495807"/>
                  <a:pt x="260910" y="495807"/>
                </a:cubicBezTo>
                <a:cubicBezTo>
                  <a:pt x="198593" y="495807"/>
                  <a:pt x="137474" y="490676"/>
                  <a:pt x="77953" y="480814"/>
                </a:cubicBezTo>
                <a:lnTo>
                  <a:pt x="0" y="461309"/>
                </a:lnTo>
                <a:lnTo>
                  <a:pt x="4274" y="444690"/>
                </a:lnTo>
                <a:cubicBezTo>
                  <a:pt x="36735" y="340324"/>
                  <a:pt x="84170" y="242556"/>
                  <a:pt x="144066" y="153898"/>
                </a:cubicBezTo>
                <a:close/>
              </a:path>
            </a:pathLst>
          </a:custGeom>
          <a:solidFill>
            <a:srgbClr val="C00000">
              <a:alpha val="68000"/>
            </a:srgbClr>
          </a:solidFill>
          <a:ln w="28575">
            <a:solidFill>
              <a:schemeClr val="bg1">
                <a:alpha val="6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0662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3751007" cy="1504335"/>
          </a:xfrm>
        </p:spPr>
        <p:txBody>
          <a:bodyPr/>
          <a:lstStyle/>
          <a:p>
            <a:r>
              <a:rPr lang="en-US" sz="2800" dirty="0">
                <a:solidFill>
                  <a:srgbClr val="FFFFFF"/>
                </a:solidFill>
              </a:rPr>
              <a:t> </a:t>
            </a:r>
            <a:r>
              <a:rPr lang="en-US" dirty="0">
                <a:solidFill>
                  <a:srgbClr val="FFFFFF"/>
                </a:solidFill>
              </a:rPr>
              <a:t>NREL Reduces Risk in Developing New Energy Technology</a:t>
            </a:r>
            <a:endParaRPr lang="en-US" dirty="0"/>
          </a:p>
        </p:txBody>
      </p:sp>
      <p:sp>
        <p:nvSpPr>
          <p:cNvPr id="7" name="Text Placeholder 6"/>
          <p:cNvSpPr>
            <a:spLocks noGrp="1"/>
          </p:cNvSpPr>
          <p:nvPr>
            <p:ph type="body" sz="quarter" idx="4294967295"/>
          </p:nvPr>
        </p:nvSpPr>
        <p:spPr>
          <a:xfrm>
            <a:off x="4444182" y="220919"/>
            <a:ext cx="4242620" cy="2160588"/>
          </a:xfrm>
        </p:spPr>
        <p:txBody>
          <a:bodyPr>
            <a:noAutofit/>
          </a:bodyPr>
          <a:lstStyle/>
          <a:p>
            <a:pPr marL="137160" lvl="1" indent="-137160">
              <a:spcBef>
                <a:spcPts val="0"/>
              </a:spcBef>
              <a:spcAft>
                <a:spcPts val="900"/>
              </a:spcAft>
              <a:buFont typeface="Arial"/>
              <a:buChar char="•"/>
            </a:pPr>
            <a:r>
              <a:rPr lang="en-US" sz="1600" dirty="0"/>
              <a:t>NREL helps bridge the gap from basic science to commercial application</a:t>
            </a:r>
          </a:p>
          <a:p>
            <a:pPr marL="137160" indent="-137160">
              <a:spcBef>
                <a:spcPts val="0"/>
              </a:spcBef>
              <a:spcAft>
                <a:spcPts val="900"/>
              </a:spcAft>
              <a:buFont typeface="Arial"/>
              <a:buChar char="•"/>
            </a:pPr>
            <a:r>
              <a:rPr lang="en-US" sz="1600" dirty="0"/>
              <a:t>Forward-thinking  innovation yields disruptive and impactful results to benefit the entire</a:t>
            </a:r>
            <a:br>
              <a:rPr lang="en-US" sz="1600" dirty="0"/>
            </a:br>
            <a:r>
              <a:rPr lang="en-US" sz="1600" dirty="0"/>
              <a:t>U.S. economy</a:t>
            </a:r>
          </a:p>
          <a:p>
            <a:pPr marL="137160" indent="-137160">
              <a:spcBef>
                <a:spcPts val="0"/>
              </a:spcBef>
              <a:spcAft>
                <a:spcPts val="900"/>
              </a:spcAft>
              <a:buFont typeface="Arial"/>
              <a:buChar char="•"/>
            </a:pPr>
            <a:r>
              <a:rPr lang="en-US" sz="1600" dirty="0"/>
              <a:t>Accelerated time to market delivers advantages to American businesses and consumers</a:t>
            </a:r>
          </a:p>
        </p:txBody>
      </p:sp>
      <p:pic>
        <p:nvPicPr>
          <p:cNvPr id="4" name="Picture 3">
            <a:extLst>
              <a:ext uri="{FF2B5EF4-FFF2-40B4-BE49-F238E27FC236}">
                <a16:creationId xmlns:a16="http://schemas.microsoft.com/office/drawing/2014/main" id="{C24A6869-5B2B-FC44-A309-9AC31B2377EC}"/>
              </a:ext>
            </a:extLst>
          </p:cNvPr>
          <p:cNvPicPr>
            <a:picLocks noChangeAspect="1"/>
          </p:cNvPicPr>
          <p:nvPr/>
        </p:nvPicPr>
        <p:blipFill>
          <a:blip r:embed="rId3"/>
          <a:stretch>
            <a:fillRect/>
          </a:stretch>
        </p:blipFill>
        <p:spPr>
          <a:xfrm>
            <a:off x="1218480" y="2307500"/>
            <a:ext cx="6707039" cy="2836000"/>
          </a:xfrm>
          <a:prstGeom prst="rect">
            <a:avLst/>
          </a:prstGeom>
        </p:spPr>
      </p:pic>
    </p:spTree>
    <p:extLst>
      <p:ext uri="{BB962C8B-B14F-4D97-AF65-F5344CB8AC3E}">
        <p14:creationId xmlns:p14="http://schemas.microsoft.com/office/powerpoint/2010/main" val="1179034253"/>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15800</TotalTime>
  <Words>3616</Words>
  <Application>Microsoft Macintosh PowerPoint</Application>
  <PresentationFormat>On-screen Show (16:9)</PresentationFormat>
  <Paragraphs>528</Paragraphs>
  <Slides>53</Slides>
  <Notes>16</Notes>
  <HiddenSlides>4</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Verdana</vt:lpstr>
      <vt:lpstr>Office Theme</vt:lpstr>
      <vt:lpstr>PowerPoint Presentation</vt:lpstr>
      <vt:lpstr>NREL at-a-Glance</vt:lpstr>
      <vt:lpstr>NREL Science Drives Innovation</vt:lpstr>
      <vt:lpstr>NREL Core Capabilities: Foundation for Innovation</vt:lpstr>
      <vt:lpstr>Wind Energy</vt:lpstr>
      <vt:lpstr>Cost for Renewables are Falling</vt:lpstr>
      <vt:lpstr>PowerPoint Presentation</vt:lpstr>
      <vt:lpstr>NREL Operates in a Space that Coordinates Research and Technology Needs Across Sectors</vt:lpstr>
      <vt:lpstr> NREL Reduces Risk in Developing New Energy Technology</vt:lpstr>
      <vt:lpstr>PowerPoint Presentation</vt:lpstr>
      <vt:lpstr>PowerPoint Presentation</vt:lpstr>
      <vt:lpstr>Opportunities at NREL</vt:lpstr>
      <vt:lpstr>PowerPoint Presentation</vt:lpstr>
      <vt:lpstr>PowerPoint Presentation</vt:lpstr>
      <vt:lpstr>PowerPoint Presentation</vt:lpstr>
      <vt:lpstr>PowerPoint Presentation</vt:lpstr>
      <vt:lpstr>Wind Turbine Wakes</vt:lpstr>
      <vt:lpstr>Wake Model Fidelity</vt:lpstr>
      <vt:lpstr>Wake Model Fidelity</vt:lpstr>
      <vt:lpstr>Wake Model Fidelity</vt:lpstr>
      <vt:lpstr>Wake Steering</vt:lpstr>
      <vt:lpstr>Wake Model Fidelity</vt:lpstr>
      <vt:lpstr>PowerPoint Presentation</vt:lpstr>
      <vt:lpstr>FLORIS</vt:lpstr>
      <vt:lpstr>FLORIS</vt:lpstr>
      <vt:lpstr>FLORIS</vt:lpstr>
      <vt:lpstr>Calibration</vt:lpstr>
      <vt:lpstr>Calibration</vt:lpstr>
      <vt:lpstr>PowerPoint Presentation</vt:lpstr>
      <vt:lpstr>FLORIS Demo</vt:lpstr>
      <vt:lpstr>FLORIS Demo</vt:lpstr>
      <vt:lpstr>FLORIS - Examples</vt:lpstr>
      <vt:lpstr>FLORIS - Ongoing Work</vt:lpstr>
      <vt:lpstr>FLORIS - Ongoing Work</vt:lpstr>
      <vt:lpstr>PowerPoint Presentation</vt:lpstr>
      <vt:lpstr>Field Validation Campaign of Wake Steering</vt:lpstr>
      <vt:lpstr>Project Phase 1 and Phase 2</vt:lpstr>
      <vt:lpstr>Data Routing</vt:lpstr>
      <vt:lpstr>Energy Ratios</vt:lpstr>
      <vt:lpstr>Energy Ratios – Over time</vt:lpstr>
      <vt:lpstr>Energy Ratios – Day and Night</vt:lpstr>
      <vt:lpstr>Atmospheric Conditions</vt:lpstr>
      <vt:lpstr>Validation Conditions</vt:lpstr>
      <vt:lpstr>Validation Conditions</vt:lpstr>
      <vt:lpstr>Validation Conditions</vt:lpstr>
      <vt:lpstr>Validation Conditions</vt:lpstr>
      <vt:lpstr>Validation Conditions</vt:lpstr>
      <vt:lpstr>Validation Conditions</vt:lpstr>
      <vt:lpstr>Validation Conditions</vt:lpstr>
      <vt:lpstr>Validation Conditions</vt:lpstr>
      <vt:lpstr>Field Validation</vt:lpstr>
      <vt:lpstr>Field Validation</vt:lpstr>
      <vt:lpstr>Field Validation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Overview Presentation </dc:title>
  <dc:subject>Use this presentation to effectively communicate the lab's impacts and capabilities.</dc:subject>
  <dc:creator>Joelynn Schroeder</dc:creator>
  <cp:lastModifiedBy>Hamilton, Nicholas</cp:lastModifiedBy>
  <cp:revision>458</cp:revision>
  <cp:lastPrinted>2018-05-03T19:02:58Z</cp:lastPrinted>
  <dcterms:created xsi:type="dcterms:W3CDTF">2017-11-07T18:31:51Z</dcterms:created>
  <dcterms:modified xsi:type="dcterms:W3CDTF">2021-02-10T18:26:39Z</dcterms:modified>
</cp:coreProperties>
</file>